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7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20955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4416" y="428625"/>
            <a:ext cx="7855167" cy="6172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Abdallah Mohammed Elmahdy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2712086" y="1217284"/>
            <a:ext cx="3719801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Portfolio Application Showcase</a:t>
            </a:r>
            <a:endParaRPr lang="en-US" sz="2025" dirty="0"/>
          </a:p>
        </p:txBody>
      </p:sp>
      <p:sp>
        <p:nvSpPr>
          <p:cNvPr id="6" name="Text 2"/>
          <p:cNvSpPr/>
          <p:nvPr/>
        </p:nvSpPr>
        <p:spPr>
          <a:xfrm>
            <a:off x="3234975" y="2288846"/>
            <a:ext cx="2674051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Modern Full-Stack Developer Portfolio</a:t>
            </a:r>
            <a:endParaRPr lang="en-US" sz="1045" dirty="0"/>
          </a:p>
        </p:txBody>
      </p:sp>
      <p:sp>
        <p:nvSpPr>
          <p:cNvPr id="7" name="Shape 3"/>
          <p:cNvSpPr/>
          <p:nvPr/>
        </p:nvSpPr>
        <p:spPr>
          <a:xfrm>
            <a:off x="285750" y="4572000"/>
            <a:ext cx="285750" cy="285750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8" name="Text 4"/>
          <p:cNvSpPr/>
          <p:nvPr/>
        </p:nvSpPr>
        <p:spPr>
          <a:xfrm>
            <a:off x="285750" y="4572000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73243" y="4586288"/>
            <a:ext cx="749257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Portfolio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149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2640174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 Information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28625" y="1289447"/>
            <a:ext cx="357188" cy="357188"/>
          </a:xfrm>
          <a:prstGeom prst="ellipse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" y="1396603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8688" y="1271588"/>
            <a:ext cx="330041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Email</a:t>
            </a:r>
            <a:endParaRPr lang="en-US" sz="835" dirty="0"/>
          </a:p>
        </p:txBody>
      </p:sp>
      <p:sp>
        <p:nvSpPr>
          <p:cNvPr id="7" name="Text 3"/>
          <p:cNvSpPr/>
          <p:nvPr/>
        </p:nvSpPr>
        <p:spPr>
          <a:xfrm>
            <a:off x="928688" y="1471613"/>
            <a:ext cx="3300413" cy="19288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abdallah.elmahdy@example.com</a:t>
            </a:r>
            <a:endParaRPr lang="en-US" sz="940" dirty="0"/>
          </a:p>
        </p:txBody>
      </p:sp>
      <p:sp>
        <p:nvSpPr>
          <p:cNvPr id="8" name="Shape 4"/>
          <p:cNvSpPr/>
          <p:nvPr/>
        </p:nvSpPr>
        <p:spPr>
          <a:xfrm>
            <a:off x="428625" y="1853803"/>
            <a:ext cx="357188" cy="357188"/>
          </a:xfrm>
          <a:prstGeom prst="ellipse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" y="1960959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8688" y="1835944"/>
            <a:ext cx="330041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Phone</a:t>
            </a:r>
            <a:endParaRPr lang="en-US" sz="835" dirty="0"/>
          </a:p>
        </p:txBody>
      </p:sp>
      <p:sp>
        <p:nvSpPr>
          <p:cNvPr id="11" name="Text 6"/>
          <p:cNvSpPr/>
          <p:nvPr/>
        </p:nvSpPr>
        <p:spPr>
          <a:xfrm>
            <a:off x="928688" y="2035969"/>
            <a:ext cx="3300413" cy="19288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(555) 123-4567</a:t>
            </a:r>
            <a:endParaRPr lang="en-US" sz="940" dirty="0"/>
          </a:p>
        </p:txBody>
      </p:sp>
      <p:sp>
        <p:nvSpPr>
          <p:cNvPr id="12" name="Shape 7"/>
          <p:cNvSpPr/>
          <p:nvPr/>
        </p:nvSpPr>
        <p:spPr>
          <a:xfrm>
            <a:off x="428625" y="2418159"/>
            <a:ext cx="357188" cy="357188"/>
          </a:xfrm>
          <a:prstGeom prst="ellipse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1" y="2525316"/>
            <a:ext cx="107156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28688" y="2400300"/>
            <a:ext cx="330041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Location</a:t>
            </a:r>
            <a:endParaRPr lang="en-US" sz="835" dirty="0"/>
          </a:p>
        </p:txBody>
      </p:sp>
      <p:sp>
        <p:nvSpPr>
          <p:cNvPr id="15" name="Text 9"/>
          <p:cNvSpPr/>
          <p:nvPr/>
        </p:nvSpPr>
        <p:spPr>
          <a:xfrm>
            <a:off x="928688" y="2600325"/>
            <a:ext cx="3300413" cy="19288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Cairo, Egypt</a:t>
            </a:r>
            <a:endParaRPr lang="en-US" sz="940" dirty="0"/>
          </a:p>
        </p:txBody>
      </p:sp>
      <p:sp>
        <p:nvSpPr>
          <p:cNvPr id="16" name="Shape 10"/>
          <p:cNvSpPr/>
          <p:nvPr/>
        </p:nvSpPr>
        <p:spPr>
          <a:xfrm>
            <a:off x="428625" y="2982516"/>
            <a:ext cx="357188" cy="357188"/>
          </a:xfrm>
          <a:prstGeom prst="ellipse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1" y="3089672"/>
            <a:ext cx="142875" cy="1428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28688" y="2964656"/>
            <a:ext cx="330041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Website</a:t>
            </a:r>
            <a:endParaRPr lang="en-US" sz="835" dirty="0"/>
          </a:p>
        </p:txBody>
      </p:sp>
      <p:sp>
        <p:nvSpPr>
          <p:cNvPr id="19" name="Text 12"/>
          <p:cNvSpPr/>
          <p:nvPr/>
        </p:nvSpPr>
        <p:spPr>
          <a:xfrm>
            <a:off x="928688" y="3164681"/>
            <a:ext cx="3300413" cy="19288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www.abdallahmelmahdy.com</a:t>
            </a:r>
            <a:endParaRPr lang="en-US" sz="940" dirty="0"/>
          </a:p>
        </p:txBody>
      </p:sp>
      <p:sp>
        <p:nvSpPr>
          <p:cNvPr id="20" name="Shape 13"/>
          <p:cNvSpPr/>
          <p:nvPr/>
        </p:nvSpPr>
        <p:spPr>
          <a:xfrm>
            <a:off x="428625" y="3529013"/>
            <a:ext cx="285750" cy="285750"/>
          </a:xfrm>
          <a:prstGeom prst="ellipse">
            <a:avLst/>
          </a:prstGeom>
          <a:solidFill>
            <a:srgbClr val="2563EB">
              <a:alpha val="20000"/>
            </a:srgbClr>
          </a:solidFill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92" y="3607594"/>
            <a:ext cx="125016" cy="128588"/>
          </a:xfrm>
          <a:prstGeom prst="rect">
            <a:avLst/>
          </a:prstGeom>
        </p:spPr>
      </p:pic>
      <p:sp>
        <p:nvSpPr>
          <p:cNvPr id="22" name="Shape 14"/>
          <p:cNvSpPr/>
          <p:nvPr/>
        </p:nvSpPr>
        <p:spPr>
          <a:xfrm>
            <a:off x="800100" y="3529013"/>
            <a:ext cx="285750" cy="285750"/>
          </a:xfrm>
          <a:prstGeom prst="ellipse">
            <a:avLst/>
          </a:prstGeom>
          <a:solidFill>
            <a:srgbClr val="2563EB">
              <a:alpha val="20000"/>
            </a:srgbClr>
          </a:solidFill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718" y="3607594"/>
            <a:ext cx="112514" cy="128588"/>
          </a:xfrm>
          <a:prstGeom prst="rect">
            <a:avLst/>
          </a:prstGeom>
        </p:spPr>
      </p:pic>
      <p:sp>
        <p:nvSpPr>
          <p:cNvPr id="24" name="Shape 15"/>
          <p:cNvSpPr/>
          <p:nvPr/>
        </p:nvSpPr>
        <p:spPr>
          <a:xfrm>
            <a:off x="1171575" y="3529013"/>
            <a:ext cx="285750" cy="285750"/>
          </a:xfrm>
          <a:prstGeom prst="ellipse">
            <a:avLst/>
          </a:prstGeom>
          <a:solidFill>
            <a:srgbClr val="2563EB">
              <a:alpha val="20000"/>
            </a:srgbClr>
          </a:solidFill>
        </p:spPr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156" y="3607594"/>
            <a:ext cx="128588" cy="128588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1543050" y="3529013"/>
            <a:ext cx="285750" cy="285750"/>
          </a:xfrm>
          <a:prstGeom prst="ellipse">
            <a:avLst/>
          </a:prstGeom>
          <a:solidFill>
            <a:srgbClr val="2563EB">
              <a:alpha val="20000"/>
            </a:srgbClr>
          </a:solidFill>
        </p:spPr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631" y="3607594"/>
            <a:ext cx="128588" cy="128588"/>
          </a:xfrm>
          <a:prstGeom prst="rect">
            <a:avLst/>
          </a:prstGeom>
        </p:spPr>
      </p:pic>
      <p:sp>
        <p:nvSpPr>
          <p:cNvPr id="28" name="Shape 17"/>
          <p:cNvSpPr/>
          <p:nvPr/>
        </p:nvSpPr>
        <p:spPr>
          <a:xfrm>
            <a:off x="428625" y="4029075"/>
            <a:ext cx="3800475" cy="1157288"/>
          </a:xfrm>
          <a:prstGeom prst="rect">
            <a:avLst/>
          </a:prstGeom>
          <a:solidFill>
            <a:srgbClr val="2563EB">
              <a:alpha val="10000"/>
            </a:srgbClr>
          </a:solidFill>
        </p:spPr>
      </p:sp>
      <p:sp>
        <p:nvSpPr>
          <p:cNvPr id="29" name="Shape 18"/>
          <p:cNvSpPr/>
          <p:nvPr/>
        </p:nvSpPr>
        <p:spPr>
          <a:xfrm>
            <a:off x="428625" y="4029075"/>
            <a:ext cx="28575" cy="1157288"/>
          </a:xfrm>
          <a:prstGeom prst="rect">
            <a:avLst/>
          </a:prstGeom>
          <a:solidFill>
            <a:srgbClr val="2563EB"/>
          </a:solidFill>
        </p:spPr>
      </p:sp>
      <p:sp>
        <p:nvSpPr>
          <p:cNvPr id="30" name="Text 19"/>
          <p:cNvSpPr/>
          <p:nvPr/>
        </p:nvSpPr>
        <p:spPr>
          <a:xfrm>
            <a:off x="600075" y="4200525"/>
            <a:ext cx="3457575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Let's Work Together</a:t>
            </a:r>
            <a:endParaRPr lang="en-US" sz="1045" dirty="0"/>
          </a:p>
        </p:txBody>
      </p:sp>
      <p:sp>
        <p:nvSpPr>
          <p:cNvPr id="31" name="Text 20"/>
          <p:cNvSpPr/>
          <p:nvPr/>
        </p:nvSpPr>
        <p:spPr>
          <a:xfrm>
            <a:off x="600075" y="4500563"/>
            <a:ext cx="3457575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Interested in collaborating on a project? Looking for a skilled developer to join your team? Feel free to reach out to discuss opportunities. </a:t>
            </a:r>
            <a:endParaRPr lang="en-US" sz="835" dirty="0"/>
          </a:p>
        </p:txBody>
      </p:sp>
      <p:sp>
        <p:nvSpPr>
          <p:cNvPr id="32" name="Shape 21"/>
          <p:cNvSpPr/>
          <p:nvPr/>
        </p:nvSpPr>
        <p:spPr>
          <a:xfrm>
            <a:off x="4572000" y="1271588"/>
            <a:ext cx="4143375" cy="3914775"/>
          </a:xfrm>
          <a:prstGeom prst="rect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6313" y="2971800"/>
            <a:ext cx="3714750" cy="171450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5081941" y="3314700"/>
            <a:ext cx="312349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Available for freelance projects and full-time opportunities </a:t>
            </a:r>
            <a:endParaRPr lang="en-US" sz="835" dirty="0"/>
          </a:p>
        </p:txBody>
      </p:sp>
      <p:sp>
        <p:nvSpPr>
          <p:cNvPr id="35" name="Shape 23"/>
          <p:cNvSpPr/>
          <p:nvPr/>
        </p:nvSpPr>
        <p:spPr>
          <a:xfrm>
            <a:off x="285750" y="5043488"/>
            <a:ext cx="285750" cy="285750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36" name="Text 24"/>
          <p:cNvSpPr/>
          <p:nvPr/>
        </p:nvSpPr>
        <p:spPr>
          <a:xfrm>
            <a:off x="285750" y="5043488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</a:t>
            </a:r>
            <a:endParaRPr lang="en-US" sz="1350" dirty="0"/>
          </a:p>
        </p:txBody>
      </p:sp>
      <p:sp>
        <p:nvSpPr>
          <p:cNvPr id="37" name="Text 25"/>
          <p:cNvSpPr/>
          <p:nvPr/>
        </p:nvSpPr>
        <p:spPr>
          <a:xfrm>
            <a:off x="673243" y="5057775"/>
            <a:ext cx="749257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Portfolio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29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2650973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About the Developer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328738"/>
            <a:ext cx="3800475" cy="6000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Abdallah Mohammed Elmahdy is a passionate full-stack developer with expertise in modern web technologies, mobile development, and database management. </a:t>
            </a:r>
            <a:endParaRPr lang="en-US" sz="1045" dirty="0"/>
          </a:p>
        </p:txBody>
      </p:sp>
      <p:sp>
        <p:nvSpPr>
          <p:cNvPr id="5" name="Text 2"/>
          <p:cNvSpPr/>
          <p:nvPr/>
        </p:nvSpPr>
        <p:spPr>
          <a:xfrm>
            <a:off x="428625" y="2100263"/>
            <a:ext cx="380047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Expertise Areas:</a:t>
            </a:r>
            <a:endParaRPr lang="en-US" sz="940" dirty="0"/>
          </a:p>
        </p:txBody>
      </p:sp>
      <p:sp>
        <p:nvSpPr>
          <p:cNvPr id="6" name="Shape 3"/>
          <p:cNvSpPr/>
          <p:nvPr/>
        </p:nvSpPr>
        <p:spPr>
          <a:xfrm>
            <a:off x="428625" y="2386013"/>
            <a:ext cx="1257105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428625" y="2386013"/>
            <a:ext cx="1257105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Development</a:t>
            </a:r>
            <a:endParaRPr lang="en-US" sz="730" dirty="0"/>
          </a:p>
        </p:txBody>
      </p:sp>
      <p:sp>
        <p:nvSpPr>
          <p:cNvPr id="8" name="Shape 5"/>
          <p:cNvSpPr/>
          <p:nvPr/>
        </p:nvSpPr>
        <p:spPr>
          <a:xfrm>
            <a:off x="1772599" y="2386013"/>
            <a:ext cx="1230009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1772599" y="2386013"/>
            <a:ext cx="1230009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Development</a:t>
            </a:r>
            <a:endParaRPr lang="en-US" sz="730" dirty="0"/>
          </a:p>
        </p:txBody>
      </p:sp>
      <p:sp>
        <p:nvSpPr>
          <p:cNvPr id="10" name="Shape 7"/>
          <p:cNvSpPr/>
          <p:nvPr/>
        </p:nvSpPr>
        <p:spPr>
          <a:xfrm>
            <a:off x="428625" y="2678906"/>
            <a:ext cx="1271197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428625" y="2678906"/>
            <a:ext cx="1271197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 Management</a:t>
            </a:r>
            <a:endParaRPr lang="en-US" sz="730" dirty="0"/>
          </a:p>
        </p:txBody>
      </p:sp>
      <p:sp>
        <p:nvSpPr>
          <p:cNvPr id="12" name="Shape 9"/>
          <p:cNvSpPr/>
          <p:nvPr/>
        </p:nvSpPr>
        <p:spPr>
          <a:xfrm>
            <a:off x="1786691" y="2678906"/>
            <a:ext cx="1148497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1786691" y="2678906"/>
            <a:ext cx="1148497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Development</a:t>
            </a:r>
            <a:endParaRPr lang="en-US" sz="730" dirty="0"/>
          </a:p>
        </p:txBody>
      </p:sp>
      <p:sp>
        <p:nvSpPr>
          <p:cNvPr id="14" name="Shape 11"/>
          <p:cNvSpPr/>
          <p:nvPr/>
        </p:nvSpPr>
        <p:spPr>
          <a:xfrm>
            <a:off x="3022057" y="2678906"/>
            <a:ext cx="799849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3022057" y="2678906"/>
            <a:ext cx="799849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UI/UX Design</a:t>
            </a:r>
            <a:endParaRPr lang="en-US" sz="730" dirty="0"/>
          </a:p>
        </p:txBody>
      </p:sp>
      <p:sp>
        <p:nvSpPr>
          <p:cNvPr id="16" name="Text 13"/>
          <p:cNvSpPr/>
          <p:nvPr/>
        </p:nvSpPr>
        <p:spPr>
          <a:xfrm>
            <a:off x="428625" y="3200400"/>
            <a:ext cx="380047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Professional Background:</a:t>
            </a:r>
            <a:endParaRPr lang="en-US" sz="940" dirty="0"/>
          </a:p>
        </p:txBody>
      </p:sp>
      <p:sp>
        <p:nvSpPr>
          <p:cNvPr id="17" name="Text 14"/>
          <p:cNvSpPr/>
          <p:nvPr/>
        </p:nvSpPr>
        <p:spPr>
          <a:xfrm>
            <a:off x="571500" y="3486150"/>
            <a:ext cx="365760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3+ years of professional development experience</a:t>
            </a:r>
            <a:endParaRPr lang="en-US" sz="835" dirty="0"/>
          </a:p>
        </p:txBody>
      </p:sp>
      <p:sp>
        <p:nvSpPr>
          <p:cNvPr id="18" name="Text 15"/>
          <p:cNvSpPr/>
          <p:nvPr/>
        </p:nvSpPr>
        <p:spPr>
          <a:xfrm>
            <a:off x="571500" y="3714750"/>
            <a:ext cx="365760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50+ completed projects across various domains</a:t>
            </a:r>
            <a:endParaRPr lang="en-US" sz="835" dirty="0"/>
          </a:p>
        </p:txBody>
      </p:sp>
      <p:sp>
        <p:nvSpPr>
          <p:cNvPr id="19" name="Text 16"/>
          <p:cNvSpPr/>
          <p:nvPr/>
        </p:nvSpPr>
        <p:spPr>
          <a:xfrm>
            <a:off x="571500" y="3943350"/>
            <a:ext cx="365760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Expertise in 10+ modern technologies</a:t>
            </a:r>
            <a:endParaRPr lang="en-US" sz="835" dirty="0"/>
          </a:p>
        </p:txBody>
      </p:sp>
      <p:sp>
        <p:nvSpPr>
          <p:cNvPr id="20" name="Text 17"/>
          <p:cNvSpPr/>
          <p:nvPr/>
        </p:nvSpPr>
        <p:spPr>
          <a:xfrm>
            <a:off x="571500" y="4171950"/>
            <a:ext cx="365760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Specializes in creating scalable, efficient solutions</a:t>
            </a:r>
            <a:endParaRPr lang="en-US" sz="835" dirty="0"/>
          </a:p>
        </p:txBody>
      </p:sp>
      <p:sp>
        <p:nvSpPr>
          <p:cNvPr id="21" name="Text 18"/>
          <p:cNvSpPr/>
          <p:nvPr/>
        </p:nvSpPr>
        <p:spPr>
          <a:xfrm>
            <a:off x="428625" y="4572000"/>
            <a:ext cx="380047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Education:</a:t>
            </a:r>
            <a:endParaRPr lang="en-US" sz="940" dirty="0"/>
          </a:p>
        </p:txBody>
      </p:sp>
      <p:sp>
        <p:nvSpPr>
          <p:cNvPr id="22" name="Text 19"/>
          <p:cNvSpPr/>
          <p:nvPr/>
        </p:nvSpPr>
        <p:spPr>
          <a:xfrm>
            <a:off x="428625" y="4857750"/>
            <a:ext cx="3800475" cy="3429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Bachelor of Computer Science with honors, specialized in software engineering and web development.</a:t>
            </a:r>
            <a:endParaRPr lang="en-US" sz="835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344" y="1657350"/>
            <a:ext cx="3214688" cy="3214688"/>
          </a:xfrm>
          <a:prstGeom prst="rect">
            <a:avLst/>
          </a:prstGeom>
        </p:spPr>
      </p:pic>
      <p:sp>
        <p:nvSpPr>
          <p:cNvPr id="24" name="Shape 20"/>
          <p:cNvSpPr/>
          <p:nvPr/>
        </p:nvSpPr>
        <p:spPr>
          <a:xfrm>
            <a:off x="285750" y="5057775"/>
            <a:ext cx="285750" cy="285750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25" name="Text 21"/>
          <p:cNvSpPr/>
          <p:nvPr/>
        </p:nvSpPr>
        <p:spPr>
          <a:xfrm>
            <a:off x="285750" y="5057775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</a:t>
            </a:r>
            <a:endParaRPr lang="en-US" sz="1350" dirty="0"/>
          </a:p>
        </p:txBody>
      </p:sp>
      <p:sp>
        <p:nvSpPr>
          <p:cNvPr id="26" name="Text 22"/>
          <p:cNvSpPr/>
          <p:nvPr/>
        </p:nvSpPr>
        <p:spPr>
          <a:xfrm>
            <a:off x="673243" y="5072063"/>
            <a:ext cx="749257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Portfolio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078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2744065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 Overview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100138"/>
            <a:ext cx="8286750" cy="214312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28625" y="3457575"/>
            <a:ext cx="2647959" cy="2021681"/>
          </a:xfrm>
          <a:prstGeom prst="rect">
            <a:avLst/>
          </a:prstGeom>
          <a:solidFill>
            <a:srgbClr val="2563EB">
              <a:alpha val="10000"/>
            </a:srgbClr>
          </a:solidFill>
        </p:spPr>
      </p:sp>
      <p:sp>
        <p:nvSpPr>
          <p:cNvPr id="6" name="Shape 2"/>
          <p:cNvSpPr/>
          <p:nvPr/>
        </p:nvSpPr>
        <p:spPr>
          <a:xfrm>
            <a:off x="428625" y="3457575"/>
            <a:ext cx="28575" cy="2021681"/>
          </a:xfrm>
          <a:prstGeom prst="rect">
            <a:avLst/>
          </a:prstGeom>
          <a:solidFill>
            <a:srgbClr val="2563EB"/>
          </a:solidFill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3695105"/>
            <a:ext cx="257175" cy="2571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4129088"/>
            <a:ext cx="230505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 &amp; Goals</a:t>
            </a:r>
            <a:endParaRPr lang="en-US" sz="1045" dirty="0"/>
          </a:p>
        </p:txBody>
      </p:sp>
      <p:sp>
        <p:nvSpPr>
          <p:cNvPr id="9" name="Text 4"/>
          <p:cNvSpPr/>
          <p:nvPr/>
        </p:nvSpPr>
        <p:spPr>
          <a:xfrm>
            <a:off x="600075" y="4429125"/>
            <a:ext cx="2305059" cy="685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comprehensive portfolio application showcasing Abdallah's skills, projects, and professional experience to potential employers and clients. </a:t>
            </a:r>
            <a:endParaRPr lang="en-US" sz="835" dirty="0"/>
          </a:p>
        </p:txBody>
      </p:sp>
      <p:sp>
        <p:nvSpPr>
          <p:cNvPr id="10" name="Shape 5"/>
          <p:cNvSpPr/>
          <p:nvPr/>
        </p:nvSpPr>
        <p:spPr>
          <a:xfrm>
            <a:off x="3248034" y="3457575"/>
            <a:ext cx="2647959" cy="2021681"/>
          </a:xfrm>
          <a:prstGeom prst="rect">
            <a:avLst/>
          </a:prstGeom>
          <a:solidFill>
            <a:srgbClr val="2563EB">
              <a:alpha val="10000"/>
            </a:srgbClr>
          </a:solidFill>
        </p:spPr>
      </p:sp>
      <p:sp>
        <p:nvSpPr>
          <p:cNvPr id="11" name="Shape 6"/>
          <p:cNvSpPr/>
          <p:nvPr/>
        </p:nvSpPr>
        <p:spPr>
          <a:xfrm>
            <a:off x="3248034" y="3457575"/>
            <a:ext cx="28575" cy="2021681"/>
          </a:xfrm>
          <a:prstGeom prst="rect">
            <a:avLst/>
          </a:prstGeom>
          <a:solidFill>
            <a:srgbClr val="2563EB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84" y="3695105"/>
            <a:ext cx="289322" cy="2571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419484" y="4129088"/>
            <a:ext cx="230505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</a:t>
            </a:r>
            <a:endParaRPr lang="en-US" sz="1045" dirty="0"/>
          </a:p>
        </p:txBody>
      </p:sp>
      <p:sp>
        <p:nvSpPr>
          <p:cNvPr id="14" name="Text 8"/>
          <p:cNvSpPr/>
          <p:nvPr/>
        </p:nvSpPr>
        <p:spPr>
          <a:xfrm>
            <a:off x="3562359" y="4429125"/>
            <a:ext cx="216218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Responsive design for all devices</a:t>
            </a:r>
            <a:endParaRPr lang="en-US" sz="835" dirty="0"/>
          </a:p>
        </p:txBody>
      </p:sp>
      <p:sp>
        <p:nvSpPr>
          <p:cNvPr id="15" name="Text 9"/>
          <p:cNvSpPr/>
          <p:nvPr/>
        </p:nvSpPr>
        <p:spPr>
          <a:xfrm>
            <a:off x="3562359" y="4600575"/>
            <a:ext cx="216218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Light/dark mode toggle</a:t>
            </a:r>
            <a:endParaRPr lang="en-US" sz="835" dirty="0"/>
          </a:p>
        </p:txBody>
      </p:sp>
      <p:sp>
        <p:nvSpPr>
          <p:cNvPr id="16" name="Text 10"/>
          <p:cNvSpPr/>
          <p:nvPr/>
        </p:nvSpPr>
        <p:spPr>
          <a:xfrm>
            <a:off x="3562359" y="4772025"/>
            <a:ext cx="216218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authentication system</a:t>
            </a:r>
            <a:endParaRPr lang="en-US" sz="835" dirty="0"/>
          </a:p>
        </p:txBody>
      </p:sp>
      <p:sp>
        <p:nvSpPr>
          <p:cNvPr id="17" name="Text 11"/>
          <p:cNvSpPr/>
          <p:nvPr/>
        </p:nvSpPr>
        <p:spPr>
          <a:xfrm>
            <a:off x="3562359" y="4943475"/>
            <a:ext cx="216218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 form with validation</a:t>
            </a:r>
            <a:endParaRPr lang="en-US" sz="835" dirty="0"/>
          </a:p>
        </p:txBody>
      </p:sp>
      <p:sp>
        <p:nvSpPr>
          <p:cNvPr id="18" name="Text 12"/>
          <p:cNvSpPr/>
          <p:nvPr/>
        </p:nvSpPr>
        <p:spPr>
          <a:xfrm>
            <a:off x="3562359" y="5114925"/>
            <a:ext cx="216218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showcase with filtering</a:t>
            </a:r>
            <a:endParaRPr lang="en-US" sz="835" dirty="0"/>
          </a:p>
        </p:txBody>
      </p:sp>
      <p:sp>
        <p:nvSpPr>
          <p:cNvPr id="19" name="Shape 13"/>
          <p:cNvSpPr/>
          <p:nvPr/>
        </p:nvSpPr>
        <p:spPr>
          <a:xfrm>
            <a:off x="6067444" y="3457575"/>
            <a:ext cx="2647959" cy="2021681"/>
          </a:xfrm>
          <a:prstGeom prst="rect">
            <a:avLst/>
          </a:prstGeom>
          <a:solidFill>
            <a:srgbClr val="2563EB">
              <a:alpha val="10000"/>
            </a:srgbClr>
          </a:solidFill>
        </p:spPr>
      </p:sp>
      <p:sp>
        <p:nvSpPr>
          <p:cNvPr id="20" name="Shape 14"/>
          <p:cNvSpPr/>
          <p:nvPr/>
        </p:nvSpPr>
        <p:spPr>
          <a:xfrm>
            <a:off x="6067444" y="3457575"/>
            <a:ext cx="28575" cy="2021681"/>
          </a:xfrm>
          <a:prstGeom prst="rect">
            <a:avLst/>
          </a:prstGeom>
          <a:solidFill>
            <a:srgbClr val="2563EB"/>
          </a:solidFill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94" y="3695105"/>
            <a:ext cx="321469" cy="2571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38894" y="4129088"/>
            <a:ext cx="230505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Stack</a:t>
            </a:r>
            <a:endParaRPr lang="en-US" sz="1045" dirty="0"/>
          </a:p>
        </p:txBody>
      </p:sp>
      <p:sp>
        <p:nvSpPr>
          <p:cNvPr id="23" name="Shape 16"/>
          <p:cNvSpPr/>
          <p:nvPr/>
        </p:nvSpPr>
        <p:spPr>
          <a:xfrm>
            <a:off x="6238894" y="4429125"/>
            <a:ext cx="530814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24" name="Text 17"/>
          <p:cNvSpPr/>
          <p:nvPr/>
        </p:nvSpPr>
        <p:spPr>
          <a:xfrm>
            <a:off x="6238894" y="4429125"/>
            <a:ext cx="530814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React.js</a:t>
            </a:r>
            <a:endParaRPr lang="en-US" sz="730" dirty="0"/>
          </a:p>
        </p:txBody>
      </p:sp>
      <p:sp>
        <p:nvSpPr>
          <p:cNvPr id="25" name="Shape 18"/>
          <p:cNvSpPr/>
          <p:nvPr/>
        </p:nvSpPr>
        <p:spPr>
          <a:xfrm>
            <a:off x="6856577" y="4429125"/>
            <a:ext cx="406580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26" name="Text 19"/>
          <p:cNvSpPr/>
          <p:nvPr/>
        </p:nvSpPr>
        <p:spPr>
          <a:xfrm>
            <a:off x="6856577" y="4429125"/>
            <a:ext cx="406580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Flask</a:t>
            </a:r>
            <a:endParaRPr lang="en-US" sz="730" dirty="0"/>
          </a:p>
        </p:txBody>
      </p:sp>
      <p:sp>
        <p:nvSpPr>
          <p:cNvPr id="27" name="Shape 20"/>
          <p:cNvSpPr/>
          <p:nvPr/>
        </p:nvSpPr>
        <p:spPr>
          <a:xfrm>
            <a:off x="7350026" y="4429125"/>
            <a:ext cx="526405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28" name="Text 21"/>
          <p:cNvSpPr/>
          <p:nvPr/>
        </p:nvSpPr>
        <p:spPr>
          <a:xfrm>
            <a:off x="7350026" y="4429125"/>
            <a:ext cx="526405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Node.js</a:t>
            </a:r>
            <a:endParaRPr lang="en-US" sz="730" dirty="0"/>
          </a:p>
        </p:txBody>
      </p:sp>
      <p:sp>
        <p:nvSpPr>
          <p:cNvPr id="29" name="Shape 22"/>
          <p:cNvSpPr/>
          <p:nvPr/>
        </p:nvSpPr>
        <p:spPr>
          <a:xfrm>
            <a:off x="6238894" y="4722019"/>
            <a:ext cx="644528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30" name="Text 23"/>
          <p:cNvSpPr/>
          <p:nvPr/>
        </p:nvSpPr>
        <p:spPr>
          <a:xfrm>
            <a:off x="6238894" y="4722019"/>
            <a:ext cx="644528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MongoDB</a:t>
            </a:r>
            <a:endParaRPr lang="en-US" sz="730" dirty="0"/>
          </a:p>
        </p:txBody>
      </p:sp>
      <p:sp>
        <p:nvSpPr>
          <p:cNvPr id="31" name="Shape 24"/>
          <p:cNvSpPr/>
          <p:nvPr/>
        </p:nvSpPr>
        <p:spPr>
          <a:xfrm>
            <a:off x="6970291" y="4722019"/>
            <a:ext cx="498611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32" name="Text 25"/>
          <p:cNvSpPr/>
          <p:nvPr/>
        </p:nvSpPr>
        <p:spPr>
          <a:xfrm>
            <a:off x="6970291" y="4722019"/>
            <a:ext cx="498611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</a:t>
            </a:r>
            <a:endParaRPr lang="en-US" sz="730" dirty="0"/>
          </a:p>
        </p:txBody>
      </p:sp>
      <p:sp>
        <p:nvSpPr>
          <p:cNvPr id="33" name="Shape 26"/>
          <p:cNvSpPr/>
          <p:nvPr/>
        </p:nvSpPr>
        <p:spPr>
          <a:xfrm>
            <a:off x="7555771" y="4722019"/>
            <a:ext cx="753526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34" name="Text 27"/>
          <p:cNvSpPr/>
          <p:nvPr/>
        </p:nvSpPr>
        <p:spPr>
          <a:xfrm>
            <a:off x="7555771" y="4722019"/>
            <a:ext cx="753526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Tailwind CSS</a:t>
            </a:r>
            <a:endParaRPr lang="en-US" sz="730" dirty="0"/>
          </a:p>
        </p:txBody>
      </p:sp>
      <p:sp>
        <p:nvSpPr>
          <p:cNvPr id="35" name="Shape 28"/>
          <p:cNvSpPr/>
          <p:nvPr/>
        </p:nvSpPr>
        <p:spPr>
          <a:xfrm>
            <a:off x="6238894" y="5014913"/>
            <a:ext cx="597005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36" name="Text 29"/>
          <p:cNvSpPr/>
          <p:nvPr/>
        </p:nvSpPr>
        <p:spPr>
          <a:xfrm>
            <a:off x="6238894" y="5014913"/>
            <a:ext cx="597005" cy="235744"/>
          </a:xfrm>
          <a:prstGeom prst="rect">
            <a:avLst/>
          </a:prstGeom>
          <a:noFill/>
        </p:spPr>
        <p:txBody>
          <a:bodyPr wrap="square" lIns="102108" tIns="51054" rIns="102108" bIns="51054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JWT Auth</a:t>
            </a:r>
            <a:endParaRPr lang="en-US" sz="730" dirty="0"/>
          </a:p>
        </p:txBody>
      </p:sp>
      <p:sp>
        <p:nvSpPr>
          <p:cNvPr id="37" name="Shape 30"/>
          <p:cNvSpPr/>
          <p:nvPr/>
        </p:nvSpPr>
        <p:spPr>
          <a:xfrm>
            <a:off x="285750" y="5336381"/>
            <a:ext cx="285750" cy="285750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38" name="Text 31"/>
          <p:cNvSpPr/>
          <p:nvPr/>
        </p:nvSpPr>
        <p:spPr>
          <a:xfrm>
            <a:off x="285750" y="5336381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</a:t>
            </a:r>
            <a:endParaRPr lang="en-US" sz="1350" dirty="0"/>
          </a:p>
        </p:txBody>
      </p:sp>
      <p:sp>
        <p:nvSpPr>
          <p:cNvPr id="39" name="Text 32"/>
          <p:cNvSpPr/>
          <p:nvPr/>
        </p:nvSpPr>
        <p:spPr>
          <a:xfrm>
            <a:off x="673243" y="5350669"/>
            <a:ext cx="749257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Portfolio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320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2914064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Technologies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92931" y="1271588"/>
            <a:ext cx="363616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React.js Implementation</a:t>
            </a:r>
            <a:endParaRPr lang="en-US" sz="1045" dirty="0"/>
          </a:p>
        </p:txBody>
      </p:sp>
      <p:sp>
        <p:nvSpPr>
          <p:cNvPr id="5" name="Text 2"/>
          <p:cNvSpPr/>
          <p:nvPr/>
        </p:nvSpPr>
        <p:spPr>
          <a:xfrm>
            <a:off x="592931" y="1543050"/>
            <a:ext cx="3636169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Modern React application built with functional components and hooks. Leverages context API for state management and React Router for navigation. </a:t>
            </a:r>
            <a:endParaRPr lang="en-US" sz="835" dirty="0"/>
          </a:p>
        </p:txBody>
      </p:sp>
      <p:sp>
        <p:nvSpPr>
          <p:cNvPr id="6" name="Text 3"/>
          <p:cNvSpPr/>
          <p:nvPr/>
        </p:nvSpPr>
        <p:spPr>
          <a:xfrm>
            <a:off x="592931" y="2228850"/>
            <a:ext cx="363616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UI/UX with Tailwind CSS</a:t>
            </a:r>
            <a:endParaRPr lang="en-US" sz="1045" dirty="0"/>
          </a:p>
        </p:txBody>
      </p:sp>
      <p:sp>
        <p:nvSpPr>
          <p:cNvPr id="7" name="Text 4"/>
          <p:cNvSpPr/>
          <p:nvPr/>
        </p:nvSpPr>
        <p:spPr>
          <a:xfrm>
            <a:off x="592931" y="2500313"/>
            <a:ext cx="3636169" cy="3429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Utility-first CSS framework for rapid UI development. Custom components with consistent styling and modern design principles. </a:t>
            </a:r>
            <a:endParaRPr lang="en-US" sz="835" dirty="0"/>
          </a:p>
        </p:txBody>
      </p:sp>
      <p:sp>
        <p:nvSpPr>
          <p:cNvPr id="8" name="Text 5"/>
          <p:cNvSpPr/>
          <p:nvPr/>
        </p:nvSpPr>
        <p:spPr>
          <a:xfrm>
            <a:off x="592931" y="3014663"/>
            <a:ext cx="363616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Light/Dark Mode Toggle</a:t>
            </a:r>
            <a:endParaRPr lang="en-US" sz="1045" dirty="0"/>
          </a:p>
        </p:txBody>
      </p:sp>
      <p:sp>
        <p:nvSpPr>
          <p:cNvPr id="9" name="Text 6"/>
          <p:cNvSpPr/>
          <p:nvPr/>
        </p:nvSpPr>
        <p:spPr>
          <a:xfrm>
            <a:off x="592931" y="3286125"/>
            <a:ext cx="3636169" cy="3429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Theme context implementation with localStorage persistence. Smooth transitions between themes with CSS variables. </a:t>
            </a:r>
            <a:endParaRPr lang="en-US" sz="835" dirty="0"/>
          </a:p>
        </p:txBody>
      </p:sp>
      <p:sp>
        <p:nvSpPr>
          <p:cNvPr id="10" name="Text 7"/>
          <p:cNvSpPr/>
          <p:nvPr/>
        </p:nvSpPr>
        <p:spPr>
          <a:xfrm>
            <a:off x="592931" y="3800475"/>
            <a:ext cx="363616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Responsive Design</a:t>
            </a:r>
            <a:endParaRPr lang="en-US" sz="1045" dirty="0"/>
          </a:p>
        </p:txBody>
      </p:sp>
      <p:sp>
        <p:nvSpPr>
          <p:cNvPr id="11" name="Text 8"/>
          <p:cNvSpPr/>
          <p:nvPr/>
        </p:nvSpPr>
        <p:spPr>
          <a:xfrm>
            <a:off x="592931" y="4071938"/>
            <a:ext cx="3636169" cy="3429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Mobile-first approach ensuring optimal display across all devices. Flexible layouts with Tailwind's responsive utilities. </a:t>
            </a:r>
            <a:endParaRPr lang="en-US" sz="835" dirty="0"/>
          </a:p>
        </p:txBody>
      </p:sp>
      <p:sp>
        <p:nvSpPr>
          <p:cNvPr id="12" name="Shape 9"/>
          <p:cNvSpPr/>
          <p:nvPr/>
        </p:nvSpPr>
        <p:spPr>
          <a:xfrm>
            <a:off x="4572000" y="1271588"/>
            <a:ext cx="4143375" cy="4331875"/>
          </a:xfrm>
          <a:prstGeom prst="rect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1485900"/>
            <a:ext cx="1285875" cy="1145232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78" y="2845445"/>
            <a:ext cx="1285819" cy="78634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571427" y="3960400"/>
            <a:ext cx="2144520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0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Architecture</a:t>
            </a:r>
            <a:endParaRPr lang="en-US" sz="94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27" y="4274725"/>
            <a:ext cx="128588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57165" y="4253294"/>
            <a:ext cx="195878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Components (reusable UI elements)</a:t>
            </a:r>
            <a:endParaRPr lang="en-US" sz="835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27" y="4503325"/>
            <a:ext cx="128588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757165" y="4481894"/>
            <a:ext cx="149962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Pages (route-specific views)</a:t>
            </a:r>
            <a:endParaRPr lang="en-US" sz="835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27" y="4731925"/>
            <a:ext cx="128588" cy="1143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757165" y="4710494"/>
            <a:ext cx="1619287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Contexts (state management)</a:t>
            </a:r>
            <a:endParaRPr lang="en-US" sz="835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27" y="4960525"/>
            <a:ext cx="128588" cy="11430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757165" y="4939094"/>
            <a:ext cx="114735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Hooks (custom logic)</a:t>
            </a:r>
            <a:endParaRPr lang="en-US" sz="835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27" y="5189125"/>
            <a:ext cx="128588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757165" y="5167694"/>
            <a:ext cx="124359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Utils (helper functions)</a:t>
            </a:r>
            <a:endParaRPr lang="en-US" sz="835" dirty="0"/>
          </a:p>
        </p:txBody>
      </p:sp>
      <p:sp>
        <p:nvSpPr>
          <p:cNvPr id="26" name="Shape 16"/>
          <p:cNvSpPr/>
          <p:nvPr/>
        </p:nvSpPr>
        <p:spPr>
          <a:xfrm>
            <a:off x="285750" y="5460588"/>
            <a:ext cx="285750" cy="285750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27" name="Text 17"/>
          <p:cNvSpPr/>
          <p:nvPr/>
        </p:nvSpPr>
        <p:spPr>
          <a:xfrm>
            <a:off x="285750" y="5460588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</a:t>
            </a:r>
            <a:endParaRPr lang="en-US" sz="1350" dirty="0"/>
          </a:p>
        </p:txBody>
      </p:sp>
      <p:sp>
        <p:nvSpPr>
          <p:cNvPr id="28" name="Text 18"/>
          <p:cNvSpPr/>
          <p:nvPr/>
        </p:nvSpPr>
        <p:spPr>
          <a:xfrm>
            <a:off x="673243" y="5474875"/>
            <a:ext cx="749257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Portfolio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15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2841287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Technologies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92931" y="1271588"/>
            <a:ext cx="363616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Flask API Architecture</a:t>
            </a:r>
            <a:endParaRPr lang="en-US" sz="1045" dirty="0"/>
          </a:p>
        </p:txBody>
      </p:sp>
      <p:sp>
        <p:nvSpPr>
          <p:cNvPr id="5" name="Text 2"/>
          <p:cNvSpPr/>
          <p:nvPr/>
        </p:nvSpPr>
        <p:spPr>
          <a:xfrm>
            <a:off x="592931" y="1543050"/>
            <a:ext cx="3636169" cy="3429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RESTful API built with Flask framework providing secure endpoints for the frontend. Modular structure with blueprints for scalability. </a:t>
            </a:r>
            <a:endParaRPr lang="en-US" sz="835" dirty="0"/>
          </a:p>
        </p:txBody>
      </p:sp>
      <p:sp>
        <p:nvSpPr>
          <p:cNvPr id="6" name="Text 3"/>
          <p:cNvSpPr/>
          <p:nvPr/>
        </p:nvSpPr>
        <p:spPr>
          <a:xfrm>
            <a:off x="592931" y="2057400"/>
            <a:ext cx="363616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 Solutions</a:t>
            </a:r>
            <a:endParaRPr lang="en-US" sz="1045" dirty="0"/>
          </a:p>
        </p:txBody>
      </p:sp>
      <p:sp>
        <p:nvSpPr>
          <p:cNvPr id="7" name="Text 4"/>
          <p:cNvSpPr/>
          <p:nvPr/>
        </p:nvSpPr>
        <p:spPr>
          <a:xfrm>
            <a:off x="592931" y="2328863"/>
            <a:ext cx="3636169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Dual database approach with MongoDB for flexible document storage and MySQL for relational data. SQLAlchemy ORM for database interactions. </a:t>
            </a:r>
            <a:endParaRPr lang="en-US" sz="835" dirty="0"/>
          </a:p>
        </p:txBody>
      </p:sp>
      <p:sp>
        <p:nvSpPr>
          <p:cNvPr id="8" name="Text 5"/>
          <p:cNvSpPr/>
          <p:nvPr/>
        </p:nvSpPr>
        <p:spPr>
          <a:xfrm>
            <a:off x="592931" y="3014663"/>
            <a:ext cx="363616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Authentication System</a:t>
            </a:r>
            <a:endParaRPr lang="en-US" sz="1045" dirty="0"/>
          </a:p>
        </p:txBody>
      </p:sp>
      <p:sp>
        <p:nvSpPr>
          <p:cNvPr id="9" name="Text 6"/>
          <p:cNvSpPr/>
          <p:nvPr/>
        </p:nvSpPr>
        <p:spPr>
          <a:xfrm>
            <a:off x="592931" y="3286125"/>
            <a:ext cx="3636169" cy="3429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JWT-based authentication with secure token management. Password hashing with bcrypt and role-based access control. </a:t>
            </a:r>
            <a:endParaRPr lang="en-US" sz="835" dirty="0"/>
          </a:p>
        </p:txBody>
      </p:sp>
      <p:sp>
        <p:nvSpPr>
          <p:cNvPr id="10" name="Text 7"/>
          <p:cNvSpPr/>
          <p:nvPr/>
        </p:nvSpPr>
        <p:spPr>
          <a:xfrm>
            <a:off x="592931" y="3800475"/>
            <a:ext cx="363616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API Endpoints</a:t>
            </a:r>
            <a:endParaRPr lang="en-US" sz="1045" dirty="0"/>
          </a:p>
        </p:txBody>
      </p:sp>
      <p:sp>
        <p:nvSpPr>
          <p:cNvPr id="11" name="Shape 8"/>
          <p:cNvSpPr/>
          <p:nvPr/>
        </p:nvSpPr>
        <p:spPr>
          <a:xfrm>
            <a:off x="592931" y="4100513"/>
            <a:ext cx="3636169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678656" y="4150519"/>
            <a:ext cx="249138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60A5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</a:t>
            </a:r>
            <a:endParaRPr lang="en-US" sz="730" dirty="0"/>
          </a:p>
        </p:txBody>
      </p:sp>
      <p:sp>
        <p:nvSpPr>
          <p:cNvPr id="13" name="Text 10"/>
          <p:cNvSpPr/>
          <p:nvPr/>
        </p:nvSpPr>
        <p:spPr>
          <a:xfrm>
            <a:off x="927795" y="4150519"/>
            <a:ext cx="861631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/api/auth/register</a:t>
            </a:r>
            <a:endParaRPr lang="en-US" sz="730" dirty="0"/>
          </a:p>
        </p:txBody>
      </p:sp>
      <p:sp>
        <p:nvSpPr>
          <p:cNvPr id="14" name="Shape 11"/>
          <p:cNvSpPr/>
          <p:nvPr/>
        </p:nvSpPr>
        <p:spPr>
          <a:xfrm>
            <a:off x="592931" y="4393406"/>
            <a:ext cx="3636169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678656" y="4443413"/>
            <a:ext cx="249138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60A5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</a:t>
            </a:r>
            <a:endParaRPr lang="en-US" sz="730" dirty="0"/>
          </a:p>
        </p:txBody>
      </p:sp>
      <p:sp>
        <p:nvSpPr>
          <p:cNvPr id="16" name="Text 13"/>
          <p:cNvSpPr/>
          <p:nvPr/>
        </p:nvSpPr>
        <p:spPr>
          <a:xfrm>
            <a:off x="927795" y="4443413"/>
            <a:ext cx="732318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/api/auth/login</a:t>
            </a:r>
            <a:endParaRPr lang="en-US" sz="730" dirty="0"/>
          </a:p>
        </p:txBody>
      </p:sp>
      <p:sp>
        <p:nvSpPr>
          <p:cNvPr id="17" name="Shape 14"/>
          <p:cNvSpPr/>
          <p:nvPr/>
        </p:nvSpPr>
        <p:spPr>
          <a:xfrm>
            <a:off x="592931" y="4686300"/>
            <a:ext cx="3636169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678656" y="4736306"/>
            <a:ext cx="249138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60A5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</a:t>
            </a:r>
            <a:endParaRPr lang="en-US" sz="730" dirty="0"/>
          </a:p>
        </p:txBody>
      </p:sp>
      <p:sp>
        <p:nvSpPr>
          <p:cNvPr id="19" name="Text 16"/>
          <p:cNvSpPr/>
          <p:nvPr/>
        </p:nvSpPr>
        <p:spPr>
          <a:xfrm>
            <a:off x="927795" y="4736306"/>
            <a:ext cx="590476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/api/contact</a:t>
            </a:r>
            <a:endParaRPr lang="en-US" sz="730" dirty="0"/>
          </a:p>
        </p:txBody>
      </p:sp>
      <p:sp>
        <p:nvSpPr>
          <p:cNvPr id="20" name="Shape 17"/>
          <p:cNvSpPr/>
          <p:nvPr/>
        </p:nvSpPr>
        <p:spPr>
          <a:xfrm>
            <a:off x="592931" y="4979194"/>
            <a:ext cx="3636169" cy="235744"/>
          </a:xfrm>
          <a:prstGeom prst="rect">
            <a:avLst/>
          </a:prstGeom>
          <a:solidFill>
            <a:srgbClr val="2563EB">
              <a:alpha val="20000"/>
            </a:srgbClr>
          </a:solidFill>
        </p:spPr>
      </p:sp>
      <p:sp>
        <p:nvSpPr>
          <p:cNvPr id="21" name="Text 18"/>
          <p:cNvSpPr/>
          <p:nvPr/>
        </p:nvSpPr>
        <p:spPr>
          <a:xfrm>
            <a:off x="678656" y="5029200"/>
            <a:ext cx="184035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60A5F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</a:t>
            </a:r>
            <a:endParaRPr lang="en-US" sz="730" dirty="0"/>
          </a:p>
        </p:txBody>
      </p:sp>
      <p:sp>
        <p:nvSpPr>
          <p:cNvPr id="22" name="Text 19"/>
          <p:cNvSpPr/>
          <p:nvPr/>
        </p:nvSpPr>
        <p:spPr>
          <a:xfrm>
            <a:off x="862692" y="5029200"/>
            <a:ext cx="1063051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/api/portfolio/projects</a:t>
            </a:r>
            <a:endParaRPr lang="en-US" sz="730" dirty="0"/>
          </a:p>
        </p:txBody>
      </p:sp>
      <p:sp>
        <p:nvSpPr>
          <p:cNvPr id="23" name="Shape 20"/>
          <p:cNvSpPr/>
          <p:nvPr/>
        </p:nvSpPr>
        <p:spPr>
          <a:xfrm>
            <a:off x="4572000" y="1271588"/>
            <a:ext cx="4143375" cy="4114800"/>
          </a:xfrm>
          <a:prstGeom prst="rect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088" y="1967852"/>
            <a:ext cx="643858" cy="857222"/>
          </a:xfrm>
          <a:prstGeom prst="rect">
            <a:avLst/>
          </a:prstGeom>
        </p:spPr>
      </p:pic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259" y="1967852"/>
            <a:ext cx="1143000" cy="857222"/>
          </a:xfrm>
          <a:prstGeom prst="rect">
            <a:avLst/>
          </a:prstGeom>
        </p:spPr>
      </p:pic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531" y="3039387"/>
            <a:ext cx="1143000" cy="336286"/>
          </a:xfrm>
          <a:prstGeom prst="rect">
            <a:avLst/>
          </a:prstGeom>
        </p:spPr>
      </p:pic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844" y="3039387"/>
            <a:ext cx="1143000" cy="336286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5600281" y="3597129"/>
            <a:ext cx="2086784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0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Architecture</a:t>
            </a:r>
            <a:endParaRPr lang="en-US" sz="940" dirty="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281" y="3911454"/>
            <a:ext cx="114300" cy="11430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5771731" y="3890023"/>
            <a:ext cx="160374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API Layer (RESTful endpoints)</a:t>
            </a:r>
            <a:endParaRPr lang="en-US" sz="835" dirty="0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281" y="4140054"/>
            <a:ext cx="114300" cy="11430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5771731" y="4118623"/>
            <a:ext cx="1585801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Service Layer (business logic)</a:t>
            </a:r>
            <a:endParaRPr lang="en-US" sz="835" dirty="0"/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281" y="4368654"/>
            <a:ext cx="114300" cy="114300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5771731" y="4347223"/>
            <a:ext cx="135516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Access Layer (ORM)</a:t>
            </a:r>
            <a:endParaRPr lang="en-US" sz="835" dirty="0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281" y="4597254"/>
            <a:ext cx="114300" cy="114300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5771731" y="4575823"/>
            <a:ext cx="191533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Database Layer (MongoDB/MySQL)</a:t>
            </a:r>
            <a:endParaRPr lang="en-US" sz="835" dirty="0"/>
          </a:p>
        </p:txBody>
      </p:sp>
      <p:sp>
        <p:nvSpPr>
          <p:cNvPr id="37" name="Shape 26"/>
          <p:cNvSpPr/>
          <p:nvPr/>
        </p:nvSpPr>
        <p:spPr>
          <a:xfrm>
            <a:off x="285750" y="5243513"/>
            <a:ext cx="285750" cy="285750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38" name="Text 27"/>
          <p:cNvSpPr/>
          <p:nvPr/>
        </p:nvSpPr>
        <p:spPr>
          <a:xfrm>
            <a:off x="285750" y="5243513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</a:t>
            </a:r>
            <a:endParaRPr lang="en-US" sz="1350" dirty="0"/>
          </a:p>
        </p:txBody>
      </p:sp>
      <p:sp>
        <p:nvSpPr>
          <p:cNvPr id="39" name="Text 28"/>
          <p:cNvSpPr/>
          <p:nvPr/>
        </p:nvSpPr>
        <p:spPr>
          <a:xfrm>
            <a:off x="673243" y="5257800"/>
            <a:ext cx="749257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Portfolio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079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2970377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 Showcase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28625" y="1271588"/>
            <a:ext cx="285750" cy="285750"/>
          </a:xfrm>
          <a:prstGeom prst="ellipse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9" y="1328738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8675" y="1271588"/>
            <a:ext cx="3400425" cy="19288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Home Page</a:t>
            </a:r>
            <a:endParaRPr lang="en-US" sz="940" dirty="0"/>
          </a:p>
        </p:txBody>
      </p:sp>
      <p:sp>
        <p:nvSpPr>
          <p:cNvPr id="7" name="Text 3"/>
          <p:cNvSpPr/>
          <p:nvPr/>
        </p:nvSpPr>
        <p:spPr>
          <a:xfrm>
            <a:off x="828675" y="1507331"/>
            <a:ext cx="3400425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Modern hero section with animated elements, skills overview, and project highlights. Engaging call-to-action buttons for improved user experience. </a:t>
            </a:r>
            <a:endParaRPr lang="en-US" sz="835" dirty="0"/>
          </a:p>
        </p:txBody>
      </p:sp>
      <p:sp>
        <p:nvSpPr>
          <p:cNvPr id="8" name="Shape 4"/>
          <p:cNvSpPr/>
          <p:nvPr/>
        </p:nvSpPr>
        <p:spPr>
          <a:xfrm>
            <a:off x="428625" y="2193131"/>
            <a:ext cx="285750" cy="285750"/>
          </a:xfrm>
          <a:prstGeom prst="ellipse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250281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8675" y="2193131"/>
            <a:ext cx="3400425" cy="19288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Qualifications Page</a:t>
            </a:r>
            <a:endParaRPr lang="en-US" sz="940" dirty="0"/>
          </a:p>
        </p:txBody>
      </p:sp>
      <p:sp>
        <p:nvSpPr>
          <p:cNvPr id="11" name="Text 6"/>
          <p:cNvSpPr/>
          <p:nvPr/>
        </p:nvSpPr>
        <p:spPr>
          <a:xfrm>
            <a:off x="828675" y="2428875"/>
            <a:ext cx="3400425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Interactive skills showcase with categorized technology expertise. Professional experience timeline and education details with visual elements. </a:t>
            </a:r>
            <a:endParaRPr lang="en-US" sz="835" dirty="0"/>
          </a:p>
        </p:txBody>
      </p:sp>
      <p:sp>
        <p:nvSpPr>
          <p:cNvPr id="12" name="Shape 7"/>
          <p:cNvSpPr/>
          <p:nvPr/>
        </p:nvSpPr>
        <p:spPr>
          <a:xfrm>
            <a:off x="428625" y="3114675"/>
            <a:ext cx="285750" cy="285750"/>
          </a:xfrm>
          <a:prstGeom prst="ellipse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3171825"/>
            <a:ext cx="171450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8675" y="3114675"/>
            <a:ext cx="3400425" cy="19288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 Form</a:t>
            </a:r>
            <a:endParaRPr lang="en-US" sz="940" dirty="0"/>
          </a:p>
        </p:txBody>
      </p:sp>
      <p:sp>
        <p:nvSpPr>
          <p:cNvPr id="15" name="Text 9"/>
          <p:cNvSpPr/>
          <p:nvPr/>
        </p:nvSpPr>
        <p:spPr>
          <a:xfrm>
            <a:off x="828675" y="3350419"/>
            <a:ext cx="3400425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Fully functional contact form with real-time validation. Backend integration for message storage and email notifications. Success/error feedback for users. </a:t>
            </a:r>
            <a:endParaRPr lang="en-US" sz="835" dirty="0"/>
          </a:p>
        </p:txBody>
      </p:sp>
      <p:sp>
        <p:nvSpPr>
          <p:cNvPr id="16" name="Shape 10"/>
          <p:cNvSpPr/>
          <p:nvPr/>
        </p:nvSpPr>
        <p:spPr>
          <a:xfrm>
            <a:off x="428625" y="4036219"/>
            <a:ext cx="285750" cy="285750"/>
          </a:xfrm>
          <a:prstGeom prst="ellipse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91" y="4093369"/>
            <a:ext cx="150019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28675" y="4036219"/>
            <a:ext cx="3400425" cy="19288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Authentication System</a:t>
            </a:r>
            <a:endParaRPr lang="en-US" sz="940" dirty="0"/>
          </a:p>
        </p:txBody>
      </p:sp>
      <p:sp>
        <p:nvSpPr>
          <p:cNvPr id="19" name="Text 12"/>
          <p:cNvSpPr/>
          <p:nvPr/>
        </p:nvSpPr>
        <p:spPr>
          <a:xfrm>
            <a:off x="828675" y="4271963"/>
            <a:ext cx="3400425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Secure JWT-based authentication with login and signup functionality. Password hashing with bcrypt and protected routes for authorized access. </a:t>
            </a:r>
            <a:endParaRPr lang="en-US" sz="835" dirty="0"/>
          </a:p>
        </p:txBody>
      </p:sp>
      <p:sp>
        <p:nvSpPr>
          <p:cNvPr id="20" name="Shape 13"/>
          <p:cNvSpPr/>
          <p:nvPr/>
        </p:nvSpPr>
        <p:spPr>
          <a:xfrm>
            <a:off x="428625" y="4957763"/>
            <a:ext cx="285750" cy="285750"/>
          </a:xfrm>
          <a:prstGeom prst="ellipse">
            <a:avLst/>
          </a:prstGeom>
          <a:solidFill>
            <a:srgbClr val="2563EB">
              <a:alpha val="10000"/>
            </a:srgbClr>
          </a:solidFill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5014913"/>
            <a:ext cx="171450" cy="1714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828675" y="4957763"/>
            <a:ext cx="3400425" cy="19288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Light/Dark Mode</a:t>
            </a:r>
            <a:endParaRPr lang="en-US" sz="940" dirty="0"/>
          </a:p>
        </p:txBody>
      </p:sp>
      <p:sp>
        <p:nvSpPr>
          <p:cNvPr id="23" name="Text 15"/>
          <p:cNvSpPr/>
          <p:nvPr/>
        </p:nvSpPr>
        <p:spPr>
          <a:xfrm>
            <a:off x="828675" y="5193506"/>
            <a:ext cx="3400425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Seamless theme switching with persistent user preference. Carefully designed color schemes for both modes ensuring optimal readability and aesthetics. </a:t>
            </a:r>
            <a:endParaRPr lang="en-US" sz="835" dirty="0"/>
          </a:p>
        </p:txBody>
      </p:sp>
      <p:sp>
        <p:nvSpPr>
          <p:cNvPr id="24" name="Shape 16"/>
          <p:cNvSpPr/>
          <p:nvPr/>
        </p:nvSpPr>
        <p:spPr>
          <a:xfrm>
            <a:off x="4572000" y="1271588"/>
            <a:ext cx="4143375" cy="4607719"/>
          </a:xfrm>
          <a:prstGeom prst="rect">
            <a:avLst/>
          </a:prstGeom>
          <a:solidFill>
            <a:srgbClr val="2563EB">
              <a:alpha val="10000"/>
            </a:srgbClr>
          </a:solidFill>
        </p:spPr>
      </p:sp>
      <p:sp>
        <p:nvSpPr>
          <p:cNvPr id="25" name="Text 17"/>
          <p:cNvSpPr/>
          <p:nvPr/>
        </p:nvSpPr>
        <p:spPr>
          <a:xfrm>
            <a:off x="4714875" y="1685925"/>
            <a:ext cx="385762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0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Light/Dark Mode Toggle</a:t>
            </a:r>
            <a:endParaRPr lang="en-US" sz="940"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2057400"/>
            <a:ext cx="3857625" cy="2893219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4714875" y="5122069"/>
            <a:ext cx="3857625" cy="3429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portfolio application features a seamless theme switching system that enhances user experience across all pages. </a:t>
            </a:r>
            <a:endParaRPr lang="en-US" sz="835" dirty="0"/>
          </a:p>
        </p:txBody>
      </p:sp>
      <p:sp>
        <p:nvSpPr>
          <p:cNvPr id="28" name="Shape 19"/>
          <p:cNvSpPr/>
          <p:nvPr/>
        </p:nvSpPr>
        <p:spPr>
          <a:xfrm>
            <a:off x="285750" y="5736431"/>
            <a:ext cx="285750" cy="285750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29" name="Text 20"/>
          <p:cNvSpPr/>
          <p:nvPr/>
        </p:nvSpPr>
        <p:spPr>
          <a:xfrm>
            <a:off x="285750" y="5736431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</a:t>
            </a:r>
            <a:endParaRPr lang="en-US" sz="1350" dirty="0"/>
          </a:p>
        </p:txBody>
      </p:sp>
      <p:sp>
        <p:nvSpPr>
          <p:cNvPr id="30" name="Text 21"/>
          <p:cNvSpPr/>
          <p:nvPr/>
        </p:nvSpPr>
        <p:spPr>
          <a:xfrm>
            <a:off x="673243" y="5750719"/>
            <a:ext cx="749257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Portfolio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507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2599293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Technical Highlights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14450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238" y="1271588"/>
            <a:ext cx="3471863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Quality &amp; Organization</a:t>
            </a:r>
            <a:endParaRPr lang="en-US" sz="1045" dirty="0"/>
          </a:p>
        </p:txBody>
      </p:sp>
      <p:sp>
        <p:nvSpPr>
          <p:cNvPr id="6" name="Text 2"/>
          <p:cNvSpPr/>
          <p:nvPr/>
        </p:nvSpPr>
        <p:spPr>
          <a:xfrm>
            <a:off x="757238" y="1543050"/>
            <a:ext cx="3471863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Clean, modular code with consistent naming conventions and proper documentation. Component-based architecture for maximum reusability. </a:t>
            </a:r>
            <a:endParaRPr lang="en-US" sz="835" dirty="0"/>
          </a:p>
        </p:txBody>
      </p:sp>
      <p:sp>
        <p:nvSpPr>
          <p:cNvPr id="7" name="Shape 3"/>
          <p:cNvSpPr/>
          <p:nvPr/>
        </p:nvSpPr>
        <p:spPr>
          <a:xfrm>
            <a:off x="757238" y="2114550"/>
            <a:ext cx="3471863" cy="1521619"/>
          </a:xfrm>
          <a:prstGeom prst="rect">
            <a:avLst/>
          </a:prstGeom>
          <a:solidFill>
            <a:srgbClr val="0F172A">
              <a:alpha val="80000"/>
            </a:srgbClr>
          </a:solidFill>
        </p:spPr>
      </p:sp>
      <p:sp>
        <p:nvSpPr>
          <p:cNvPr id="8" name="Shape 4"/>
          <p:cNvSpPr/>
          <p:nvPr/>
        </p:nvSpPr>
        <p:spPr>
          <a:xfrm>
            <a:off x="757238" y="2114550"/>
            <a:ext cx="21431" cy="1521619"/>
          </a:xfrm>
          <a:prstGeom prst="rect">
            <a:avLst/>
          </a:prstGeom>
          <a:solidFill>
            <a:srgbClr val="2563EB"/>
          </a:solidFill>
        </p:spPr>
      </p:sp>
      <p:sp>
        <p:nvSpPr>
          <p:cNvPr id="9" name="Text 5"/>
          <p:cNvSpPr/>
          <p:nvPr/>
        </p:nvSpPr>
        <p:spPr>
          <a:xfrm>
            <a:off x="842963" y="2207419"/>
            <a:ext cx="1918264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Example of clean component structure</a:t>
            </a:r>
            <a:endParaRPr lang="en-US" sz="730" dirty="0"/>
          </a:p>
        </p:txBody>
      </p:sp>
      <p:sp>
        <p:nvSpPr>
          <p:cNvPr id="10" name="Text 6"/>
          <p:cNvSpPr/>
          <p:nvPr/>
        </p:nvSpPr>
        <p:spPr>
          <a:xfrm>
            <a:off x="842963" y="2357438"/>
            <a:ext cx="254357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</a:t>
            </a:r>
            <a:endParaRPr lang="en-US" sz="730" dirty="0"/>
          </a:p>
        </p:txBody>
      </p:sp>
      <p:sp>
        <p:nvSpPr>
          <p:cNvPr id="11" name="Text 7"/>
          <p:cNvSpPr/>
          <p:nvPr/>
        </p:nvSpPr>
        <p:spPr>
          <a:xfrm>
            <a:off x="1097319" y="2357438"/>
            <a:ext cx="1037741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ThemeToggle = () =&gt; {</a:t>
            </a:r>
            <a:endParaRPr lang="en-US" sz="730" dirty="0"/>
          </a:p>
        </p:txBody>
      </p:sp>
      <p:sp>
        <p:nvSpPr>
          <p:cNvPr id="12" name="Text 8"/>
          <p:cNvSpPr/>
          <p:nvPr/>
        </p:nvSpPr>
        <p:spPr>
          <a:xfrm>
            <a:off x="842963" y="2507456"/>
            <a:ext cx="254357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</a:t>
            </a:r>
            <a:endParaRPr lang="en-US" sz="730" dirty="0"/>
          </a:p>
        </p:txBody>
      </p:sp>
      <p:sp>
        <p:nvSpPr>
          <p:cNvPr id="13" name="Text 9"/>
          <p:cNvSpPr/>
          <p:nvPr/>
        </p:nvSpPr>
        <p:spPr>
          <a:xfrm>
            <a:off x="1097319" y="2507456"/>
            <a:ext cx="1245859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{ theme, toggleTheme } = </a:t>
            </a:r>
            <a:endParaRPr lang="en-US" sz="730" dirty="0"/>
          </a:p>
        </p:txBody>
      </p:sp>
      <p:sp>
        <p:nvSpPr>
          <p:cNvPr id="14" name="Text 10"/>
          <p:cNvSpPr/>
          <p:nvPr/>
        </p:nvSpPr>
        <p:spPr>
          <a:xfrm>
            <a:off x="2343178" y="2507456"/>
            <a:ext cx="531177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useContext</a:t>
            </a:r>
            <a:endParaRPr lang="en-US" sz="730" dirty="0"/>
          </a:p>
        </p:txBody>
      </p:sp>
      <p:sp>
        <p:nvSpPr>
          <p:cNvPr id="15" name="Text 11"/>
          <p:cNvSpPr/>
          <p:nvPr/>
        </p:nvSpPr>
        <p:spPr>
          <a:xfrm>
            <a:off x="2874355" y="2507456"/>
            <a:ext cx="775599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(ThemeContext);</a:t>
            </a:r>
            <a:endParaRPr lang="en-US" sz="730" dirty="0"/>
          </a:p>
        </p:txBody>
      </p:sp>
      <p:sp>
        <p:nvSpPr>
          <p:cNvPr id="16" name="Text 12"/>
          <p:cNvSpPr/>
          <p:nvPr/>
        </p:nvSpPr>
        <p:spPr>
          <a:xfrm>
            <a:off x="842963" y="2657475"/>
            <a:ext cx="296745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</a:t>
            </a:r>
            <a:endParaRPr lang="en-US" sz="730" dirty="0"/>
          </a:p>
        </p:txBody>
      </p:sp>
      <p:sp>
        <p:nvSpPr>
          <p:cNvPr id="17" name="Text 13"/>
          <p:cNvSpPr/>
          <p:nvPr/>
        </p:nvSpPr>
        <p:spPr>
          <a:xfrm>
            <a:off x="1139707" y="2657475"/>
            <a:ext cx="56034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endParaRPr lang="en-US" sz="730" dirty="0"/>
          </a:p>
        </p:txBody>
      </p:sp>
      <p:sp>
        <p:nvSpPr>
          <p:cNvPr id="18" name="Text 14"/>
          <p:cNvSpPr/>
          <p:nvPr/>
        </p:nvSpPr>
        <p:spPr>
          <a:xfrm>
            <a:off x="842963" y="2807494"/>
            <a:ext cx="1555607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&lt;button onClick={toggleTheme}&gt;</a:t>
            </a:r>
            <a:endParaRPr lang="en-US" sz="730" dirty="0"/>
          </a:p>
        </p:txBody>
      </p:sp>
      <p:sp>
        <p:nvSpPr>
          <p:cNvPr id="19" name="Text 15"/>
          <p:cNvSpPr/>
          <p:nvPr/>
        </p:nvSpPr>
        <p:spPr>
          <a:xfrm>
            <a:off x="842963" y="2957513"/>
            <a:ext cx="565891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{theme === </a:t>
            </a:r>
            <a:endParaRPr lang="en-US" sz="730" dirty="0"/>
          </a:p>
        </p:txBody>
      </p:sp>
      <p:sp>
        <p:nvSpPr>
          <p:cNvPr id="20" name="Text 16"/>
          <p:cNvSpPr/>
          <p:nvPr/>
        </p:nvSpPr>
        <p:spPr>
          <a:xfrm>
            <a:off x="1408854" y="2957513"/>
            <a:ext cx="251343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'dark'</a:t>
            </a:r>
            <a:endParaRPr lang="en-US" sz="730" dirty="0"/>
          </a:p>
        </p:txBody>
      </p:sp>
      <p:sp>
        <p:nvSpPr>
          <p:cNvPr id="21" name="Text 17"/>
          <p:cNvSpPr/>
          <p:nvPr/>
        </p:nvSpPr>
        <p:spPr>
          <a:xfrm>
            <a:off x="1660196" y="2957513"/>
            <a:ext cx="95436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? </a:t>
            </a:r>
            <a:endParaRPr lang="en-US" sz="730" dirty="0"/>
          </a:p>
        </p:txBody>
      </p:sp>
      <p:sp>
        <p:nvSpPr>
          <p:cNvPr id="22" name="Text 18"/>
          <p:cNvSpPr/>
          <p:nvPr/>
        </p:nvSpPr>
        <p:spPr>
          <a:xfrm>
            <a:off x="1755632" y="2957513"/>
            <a:ext cx="170027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'☀️'</a:t>
            </a:r>
            <a:endParaRPr lang="en-US" sz="730" dirty="0"/>
          </a:p>
        </p:txBody>
      </p:sp>
      <p:sp>
        <p:nvSpPr>
          <p:cNvPr id="23" name="Text 19"/>
          <p:cNvSpPr/>
          <p:nvPr/>
        </p:nvSpPr>
        <p:spPr>
          <a:xfrm>
            <a:off x="1925659" y="2957513"/>
            <a:ext cx="78832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: </a:t>
            </a:r>
            <a:endParaRPr lang="en-US" sz="730" dirty="0"/>
          </a:p>
        </p:txBody>
      </p:sp>
      <p:sp>
        <p:nvSpPr>
          <p:cNvPr id="24" name="Text 20"/>
          <p:cNvSpPr/>
          <p:nvPr/>
        </p:nvSpPr>
        <p:spPr>
          <a:xfrm>
            <a:off x="2004492" y="2957513"/>
            <a:ext cx="170027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'🌙'</a:t>
            </a:r>
            <a:endParaRPr lang="en-US" sz="730" dirty="0"/>
          </a:p>
        </p:txBody>
      </p:sp>
      <p:sp>
        <p:nvSpPr>
          <p:cNvPr id="25" name="Text 21"/>
          <p:cNvSpPr/>
          <p:nvPr/>
        </p:nvSpPr>
        <p:spPr>
          <a:xfrm>
            <a:off x="2174518" y="2957513"/>
            <a:ext cx="38007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}</a:t>
            </a:r>
            <a:endParaRPr lang="en-US" sz="730" dirty="0"/>
          </a:p>
        </p:txBody>
      </p:sp>
      <p:sp>
        <p:nvSpPr>
          <p:cNvPr id="26" name="Text 22"/>
          <p:cNvSpPr/>
          <p:nvPr/>
        </p:nvSpPr>
        <p:spPr>
          <a:xfrm>
            <a:off x="842963" y="3107531"/>
            <a:ext cx="469478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&lt;/button&gt;</a:t>
            </a:r>
            <a:endParaRPr lang="en-US" sz="730" dirty="0"/>
          </a:p>
        </p:txBody>
      </p:sp>
      <p:sp>
        <p:nvSpPr>
          <p:cNvPr id="27" name="Text 23"/>
          <p:cNvSpPr/>
          <p:nvPr/>
        </p:nvSpPr>
        <p:spPr>
          <a:xfrm>
            <a:off x="842963" y="3257550"/>
            <a:ext cx="56815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);</a:t>
            </a:r>
            <a:endParaRPr lang="en-US" sz="730" dirty="0"/>
          </a:p>
        </p:txBody>
      </p:sp>
      <p:sp>
        <p:nvSpPr>
          <p:cNvPr id="28" name="Text 24"/>
          <p:cNvSpPr/>
          <p:nvPr/>
        </p:nvSpPr>
        <p:spPr>
          <a:xfrm>
            <a:off x="842963" y="3407569"/>
            <a:ext cx="64824" cy="1357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94A3B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}; </a:t>
            </a:r>
            <a:endParaRPr lang="en-US" sz="730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" y="3850481"/>
            <a:ext cx="128588" cy="171450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714375" y="3807619"/>
            <a:ext cx="3514725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Optimizations</a:t>
            </a:r>
            <a:endParaRPr lang="en-US" sz="1045" dirty="0"/>
          </a:p>
        </p:txBody>
      </p:sp>
      <p:sp>
        <p:nvSpPr>
          <p:cNvPr id="31" name="Text 26"/>
          <p:cNvSpPr/>
          <p:nvPr/>
        </p:nvSpPr>
        <p:spPr>
          <a:xfrm>
            <a:off x="714375" y="4079081"/>
            <a:ext cx="3514725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Lazy loading of components, optimized bundle size, and efficient database queries. Proper caching strategies for improved load times. </a:t>
            </a:r>
            <a:endParaRPr lang="en-US" sz="835" dirty="0"/>
          </a:p>
        </p:txBody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807744"/>
            <a:ext cx="171450" cy="171450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714375" y="4764881"/>
            <a:ext cx="3514725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Features</a:t>
            </a:r>
            <a:endParaRPr lang="en-US" sz="1045" dirty="0"/>
          </a:p>
        </p:txBody>
      </p:sp>
      <p:sp>
        <p:nvSpPr>
          <p:cNvPr id="34" name="Text 28"/>
          <p:cNvSpPr/>
          <p:nvPr/>
        </p:nvSpPr>
        <p:spPr>
          <a:xfrm>
            <a:off x="714375" y="5036344"/>
            <a:ext cx="3514725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JWT authentication with secure token handling. Password hashing with bcrypt. Input validation and sanitization to prevent XSS and injection attacks. </a:t>
            </a:r>
            <a:endParaRPr lang="en-US" sz="835" dirty="0"/>
          </a:p>
        </p:txBody>
      </p:sp>
      <p:sp>
        <p:nvSpPr>
          <p:cNvPr id="35" name="Text 29"/>
          <p:cNvSpPr/>
          <p:nvPr/>
        </p:nvSpPr>
        <p:spPr>
          <a:xfrm>
            <a:off x="4572000" y="1271588"/>
            <a:ext cx="4143375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Responsive Design Implementation</a:t>
            </a:r>
            <a:endParaRPr lang="en-US" sz="1045" dirty="0"/>
          </a:p>
        </p:txBody>
      </p:sp>
      <p:sp>
        <p:nvSpPr>
          <p:cNvPr id="36" name="Text 30"/>
          <p:cNvSpPr/>
          <p:nvPr/>
        </p:nvSpPr>
        <p:spPr>
          <a:xfrm>
            <a:off x="4572000" y="1543050"/>
            <a:ext cx="4143375" cy="3429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Mobile-first approach with Tailwind's responsive utilities. Flexible layouts that adapt to any screen size, from mobile devices to large desktop monitors. </a:t>
            </a:r>
            <a:endParaRPr lang="en-US" sz="835" dirty="0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00250"/>
            <a:ext cx="4143375" cy="2292641"/>
          </a:xfrm>
          <a:prstGeom prst="rect">
            <a:avLst/>
          </a:prstGeom>
        </p:spPr>
      </p:pic>
      <p:sp>
        <p:nvSpPr>
          <p:cNvPr id="38" name="Shape 31"/>
          <p:cNvSpPr/>
          <p:nvPr/>
        </p:nvSpPr>
        <p:spPr>
          <a:xfrm>
            <a:off x="285750" y="5579269"/>
            <a:ext cx="285750" cy="285750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39" name="Text 32"/>
          <p:cNvSpPr/>
          <p:nvPr/>
        </p:nvSpPr>
        <p:spPr>
          <a:xfrm>
            <a:off x="285750" y="5579269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</a:t>
            </a:r>
            <a:endParaRPr lang="en-US" sz="1350" dirty="0"/>
          </a:p>
        </p:txBody>
      </p:sp>
      <p:sp>
        <p:nvSpPr>
          <p:cNvPr id="40" name="Text 33"/>
          <p:cNvSpPr/>
          <p:nvPr/>
        </p:nvSpPr>
        <p:spPr>
          <a:xfrm>
            <a:off x="673243" y="5593556"/>
            <a:ext cx="749257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Portfolio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2760027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 Process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271588"/>
            <a:ext cx="3800475" cy="6000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portfolio application was developed using an agile methodology with iterative development cycles and continuous feedback. </a:t>
            </a:r>
            <a:endParaRPr lang="en-US" sz="1045" dirty="0"/>
          </a:p>
        </p:txBody>
      </p:sp>
      <p:sp>
        <p:nvSpPr>
          <p:cNvPr id="5" name="Text 2"/>
          <p:cNvSpPr/>
          <p:nvPr/>
        </p:nvSpPr>
        <p:spPr>
          <a:xfrm>
            <a:off x="592931" y="2043113"/>
            <a:ext cx="363616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Methodology</a:t>
            </a:r>
            <a:endParaRPr lang="en-US" sz="1045" dirty="0"/>
          </a:p>
        </p:txBody>
      </p:sp>
      <p:sp>
        <p:nvSpPr>
          <p:cNvPr id="6" name="Text 3"/>
          <p:cNvSpPr/>
          <p:nvPr/>
        </p:nvSpPr>
        <p:spPr>
          <a:xfrm>
            <a:off x="592931" y="2314575"/>
            <a:ext cx="3636169" cy="3429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Agile development approach with sprint planning, daily stand-ups, and regular reviews to ensure quality and timely delivery. </a:t>
            </a:r>
            <a:endParaRPr lang="en-US" sz="835" dirty="0"/>
          </a:p>
        </p:txBody>
      </p:sp>
      <p:sp>
        <p:nvSpPr>
          <p:cNvPr id="7" name="Text 4"/>
          <p:cNvSpPr/>
          <p:nvPr/>
        </p:nvSpPr>
        <p:spPr>
          <a:xfrm>
            <a:off x="592931" y="2800350"/>
            <a:ext cx="363616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&amp; Practices</a:t>
            </a:r>
            <a:endParaRPr lang="en-US" sz="1045" dirty="0"/>
          </a:p>
        </p:txBody>
      </p:sp>
      <p:sp>
        <p:nvSpPr>
          <p:cNvPr id="8" name="Text 5"/>
          <p:cNvSpPr/>
          <p:nvPr/>
        </p:nvSpPr>
        <p:spPr>
          <a:xfrm>
            <a:off x="592931" y="3071813"/>
            <a:ext cx="3636169" cy="3429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Version control with Git, CI/CD pipeline for automated testing and deployment, code reviews, and documentation. </a:t>
            </a:r>
            <a:endParaRPr lang="en-US" sz="835" dirty="0"/>
          </a:p>
        </p:txBody>
      </p:sp>
      <p:sp>
        <p:nvSpPr>
          <p:cNvPr id="9" name="Shape 6"/>
          <p:cNvSpPr/>
          <p:nvPr/>
        </p:nvSpPr>
        <p:spPr>
          <a:xfrm>
            <a:off x="571500" y="3629025"/>
            <a:ext cx="21431" cy="1971675"/>
          </a:xfrm>
          <a:prstGeom prst="rect">
            <a:avLst/>
          </a:prstGeom>
          <a:solidFill>
            <a:srgbClr val="2563EB">
              <a:alpha val="30000"/>
            </a:srgbClr>
          </a:solidFill>
        </p:spPr>
      </p:sp>
      <p:sp>
        <p:nvSpPr>
          <p:cNvPr id="10" name="Shape 7"/>
          <p:cNvSpPr/>
          <p:nvPr/>
        </p:nvSpPr>
        <p:spPr>
          <a:xfrm>
            <a:off x="507206" y="3807619"/>
            <a:ext cx="142875" cy="142875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11" name="Text 8"/>
          <p:cNvSpPr/>
          <p:nvPr/>
        </p:nvSpPr>
        <p:spPr>
          <a:xfrm>
            <a:off x="785813" y="3771900"/>
            <a:ext cx="3443288" cy="15001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1</a:t>
            </a:r>
            <a:endParaRPr lang="en-US" sz="730" dirty="0"/>
          </a:p>
        </p:txBody>
      </p:sp>
      <p:sp>
        <p:nvSpPr>
          <p:cNvPr id="12" name="Text 9"/>
          <p:cNvSpPr/>
          <p:nvPr/>
        </p:nvSpPr>
        <p:spPr>
          <a:xfrm>
            <a:off x="785813" y="3950494"/>
            <a:ext cx="34432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Requirements gathering and planning</a:t>
            </a:r>
            <a:endParaRPr lang="en-US" sz="835" dirty="0"/>
          </a:p>
        </p:txBody>
      </p:sp>
      <p:sp>
        <p:nvSpPr>
          <p:cNvPr id="13" name="Shape 10"/>
          <p:cNvSpPr/>
          <p:nvPr/>
        </p:nvSpPr>
        <p:spPr>
          <a:xfrm>
            <a:off x="507206" y="4300538"/>
            <a:ext cx="142875" cy="142875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14" name="Text 11"/>
          <p:cNvSpPr/>
          <p:nvPr/>
        </p:nvSpPr>
        <p:spPr>
          <a:xfrm>
            <a:off x="785813" y="4264819"/>
            <a:ext cx="3443288" cy="15001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2</a:t>
            </a:r>
            <a:endParaRPr lang="en-US" sz="730" dirty="0"/>
          </a:p>
        </p:txBody>
      </p:sp>
      <p:sp>
        <p:nvSpPr>
          <p:cNvPr id="15" name="Text 12"/>
          <p:cNvSpPr/>
          <p:nvPr/>
        </p:nvSpPr>
        <p:spPr>
          <a:xfrm>
            <a:off x="785813" y="4443413"/>
            <a:ext cx="34432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UI/UX design and prototyping</a:t>
            </a:r>
            <a:endParaRPr lang="en-US" sz="835" dirty="0"/>
          </a:p>
        </p:txBody>
      </p:sp>
      <p:sp>
        <p:nvSpPr>
          <p:cNvPr id="16" name="Shape 13"/>
          <p:cNvSpPr/>
          <p:nvPr/>
        </p:nvSpPr>
        <p:spPr>
          <a:xfrm>
            <a:off x="507206" y="4793456"/>
            <a:ext cx="142875" cy="142875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17" name="Text 14"/>
          <p:cNvSpPr/>
          <p:nvPr/>
        </p:nvSpPr>
        <p:spPr>
          <a:xfrm>
            <a:off x="785813" y="4757738"/>
            <a:ext cx="3443288" cy="15001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3-4</a:t>
            </a:r>
            <a:endParaRPr lang="en-US" sz="730" dirty="0"/>
          </a:p>
        </p:txBody>
      </p:sp>
      <p:sp>
        <p:nvSpPr>
          <p:cNvPr id="18" name="Text 15"/>
          <p:cNvSpPr/>
          <p:nvPr/>
        </p:nvSpPr>
        <p:spPr>
          <a:xfrm>
            <a:off x="785813" y="4936331"/>
            <a:ext cx="34432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and backend development</a:t>
            </a:r>
            <a:endParaRPr lang="en-US" sz="835" dirty="0"/>
          </a:p>
        </p:txBody>
      </p:sp>
      <p:sp>
        <p:nvSpPr>
          <p:cNvPr id="19" name="Shape 16"/>
          <p:cNvSpPr/>
          <p:nvPr/>
        </p:nvSpPr>
        <p:spPr>
          <a:xfrm>
            <a:off x="507206" y="5286375"/>
            <a:ext cx="142875" cy="142875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20" name="Text 17"/>
          <p:cNvSpPr/>
          <p:nvPr/>
        </p:nvSpPr>
        <p:spPr>
          <a:xfrm>
            <a:off x="785813" y="5250656"/>
            <a:ext cx="3443288" cy="15001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0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 5</a:t>
            </a:r>
            <a:endParaRPr lang="en-US" sz="730" dirty="0"/>
          </a:p>
        </p:txBody>
      </p:sp>
      <p:sp>
        <p:nvSpPr>
          <p:cNvPr id="21" name="Text 18"/>
          <p:cNvSpPr/>
          <p:nvPr/>
        </p:nvSpPr>
        <p:spPr>
          <a:xfrm>
            <a:off x="785813" y="5429250"/>
            <a:ext cx="34432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Testing, refinement, and deployment</a:t>
            </a:r>
            <a:endParaRPr lang="en-US" sz="835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26366"/>
            <a:ext cx="4143375" cy="2762231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4572000" y="4317197"/>
            <a:ext cx="4143375" cy="1371600"/>
          </a:xfrm>
          <a:prstGeom prst="rect">
            <a:avLst/>
          </a:prstGeom>
          <a:solidFill>
            <a:srgbClr val="3B82F6">
              <a:alpha val="10000"/>
            </a:srgbClr>
          </a:solidFill>
        </p:spPr>
      </p:sp>
      <p:sp>
        <p:nvSpPr>
          <p:cNvPr id="24" name="Text 20"/>
          <p:cNvSpPr/>
          <p:nvPr/>
        </p:nvSpPr>
        <p:spPr>
          <a:xfrm>
            <a:off x="4686300" y="4431497"/>
            <a:ext cx="391477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Achievements</a:t>
            </a:r>
            <a:endParaRPr lang="en-US" sz="940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4745822"/>
            <a:ext cx="114300" cy="114300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4857750" y="4724391"/>
            <a:ext cx="2651782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Completed development within planned timeline</a:t>
            </a:r>
            <a:endParaRPr lang="en-US" sz="835" dirty="0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4974422"/>
            <a:ext cx="114300" cy="1143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4857750" y="4952991"/>
            <a:ext cx="2311952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Successfully implemented all core features</a:t>
            </a:r>
            <a:endParaRPr lang="en-US" sz="835" dirty="0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5203022"/>
            <a:ext cx="114300" cy="114300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4857750" y="5181591"/>
            <a:ext cx="2075231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Optimized performance for all devices</a:t>
            </a:r>
            <a:endParaRPr lang="en-US" sz="835" dirty="0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5431622"/>
            <a:ext cx="114300" cy="1143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4857750" y="5410191"/>
            <a:ext cx="2399630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Achieved clean, maintainable code structure</a:t>
            </a:r>
            <a:endParaRPr lang="en-US" sz="835" dirty="0"/>
          </a:p>
        </p:txBody>
      </p:sp>
      <p:sp>
        <p:nvSpPr>
          <p:cNvPr id="33" name="Shape 25"/>
          <p:cNvSpPr/>
          <p:nvPr/>
        </p:nvSpPr>
        <p:spPr>
          <a:xfrm>
            <a:off x="285750" y="5600700"/>
            <a:ext cx="285750" cy="285750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34" name="Text 26"/>
          <p:cNvSpPr/>
          <p:nvPr/>
        </p:nvSpPr>
        <p:spPr>
          <a:xfrm>
            <a:off x="285750" y="5600700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</a:t>
            </a:r>
            <a:endParaRPr lang="en-US" sz="1350" dirty="0"/>
          </a:p>
        </p:txBody>
      </p:sp>
      <p:sp>
        <p:nvSpPr>
          <p:cNvPr id="35" name="Text 27"/>
          <p:cNvSpPr/>
          <p:nvPr/>
        </p:nvSpPr>
        <p:spPr>
          <a:xfrm>
            <a:off x="673243" y="5614988"/>
            <a:ext cx="749257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Portfolio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149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2017049" cy="3857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 &amp; Results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271588"/>
            <a:ext cx="380047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Achievements</a:t>
            </a:r>
            <a:endParaRPr lang="en-US" sz="1045" dirty="0"/>
          </a:p>
        </p:txBody>
      </p:sp>
      <p:sp>
        <p:nvSpPr>
          <p:cNvPr id="5" name="Shape 2"/>
          <p:cNvSpPr/>
          <p:nvPr/>
        </p:nvSpPr>
        <p:spPr>
          <a:xfrm>
            <a:off x="428625" y="1685925"/>
            <a:ext cx="285750" cy="285750"/>
          </a:xfrm>
          <a:prstGeom prst="ellipse">
            <a:avLst/>
          </a:prstGeom>
          <a:solidFill>
            <a:srgbClr val="2563EB">
              <a:alpha val="20000"/>
            </a:srgbClr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771650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675" y="1643063"/>
            <a:ext cx="1968243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Fully Responsive Design</a:t>
            </a:r>
            <a:endParaRPr lang="en-US" sz="940" dirty="0"/>
          </a:p>
        </p:txBody>
      </p:sp>
      <p:sp>
        <p:nvSpPr>
          <p:cNvPr id="8" name="Text 4"/>
          <p:cNvSpPr/>
          <p:nvPr/>
        </p:nvSpPr>
        <p:spPr>
          <a:xfrm>
            <a:off x="828675" y="1843088"/>
            <a:ext cx="1968243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Perfect display across all device sizes</a:t>
            </a:r>
            <a:endParaRPr lang="en-US" sz="835" dirty="0"/>
          </a:p>
        </p:txBody>
      </p:sp>
      <p:sp>
        <p:nvSpPr>
          <p:cNvPr id="9" name="Shape 5"/>
          <p:cNvSpPr/>
          <p:nvPr/>
        </p:nvSpPr>
        <p:spPr>
          <a:xfrm>
            <a:off x="428625" y="2200275"/>
            <a:ext cx="285750" cy="285750"/>
          </a:xfrm>
          <a:prstGeom prst="ellipse">
            <a:avLst/>
          </a:prstGeom>
          <a:solidFill>
            <a:srgbClr val="2563EB">
              <a:alpha val="20000"/>
            </a:srgbClr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286000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8675" y="2157413"/>
            <a:ext cx="230977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Authentication System</a:t>
            </a:r>
            <a:endParaRPr lang="en-US" sz="940" dirty="0"/>
          </a:p>
        </p:txBody>
      </p:sp>
      <p:sp>
        <p:nvSpPr>
          <p:cNvPr id="12" name="Text 7"/>
          <p:cNvSpPr/>
          <p:nvPr/>
        </p:nvSpPr>
        <p:spPr>
          <a:xfrm>
            <a:off x="828675" y="2357438"/>
            <a:ext cx="2309775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login, registration, and user profiles</a:t>
            </a:r>
            <a:endParaRPr lang="en-US" sz="835" dirty="0"/>
          </a:p>
        </p:txBody>
      </p:sp>
      <p:sp>
        <p:nvSpPr>
          <p:cNvPr id="13" name="Shape 8"/>
          <p:cNvSpPr/>
          <p:nvPr/>
        </p:nvSpPr>
        <p:spPr>
          <a:xfrm>
            <a:off x="428625" y="2714625"/>
            <a:ext cx="285750" cy="285750"/>
          </a:xfrm>
          <a:prstGeom prst="ellipse">
            <a:avLst/>
          </a:prstGeom>
          <a:solidFill>
            <a:srgbClr val="2563EB">
              <a:alpha val="20000"/>
            </a:srgbClr>
          </a:solidFill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800350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8675" y="2671763"/>
            <a:ext cx="2327384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Light/Dark Mode Toggle</a:t>
            </a:r>
            <a:endParaRPr lang="en-US" sz="940" dirty="0"/>
          </a:p>
        </p:txBody>
      </p:sp>
      <p:sp>
        <p:nvSpPr>
          <p:cNvPr id="16" name="Text 10"/>
          <p:cNvSpPr/>
          <p:nvPr/>
        </p:nvSpPr>
        <p:spPr>
          <a:xfrm>
            <a:off x="828675" y="2871788"/>
            <a:ext cx="2327384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Seamless theme switching with persistence</a:t>
            </a:r>
            <a:endParaRPr lang="en-US" sz="835" dirty="0"/>
          </a:p>
        </p:txBody>
      </p:sp>
      <p:sp>
        <p:nvSpPr>
          <p:cNvPr id="17" name="Shape 11"/>
          <p:cNvSpPr/>
          <p:nvPr/>
        </p:nvSpPr>
        <p:spPr>
          <a:xfrm>
            <a:off x="428625" y="3228975"/>
            <a:ext cx="285750" cy="285750"/>
          </a:xfrm>
          <a:prstGeom prst="ellipse">
            <a:avLst/>
          </a:prstGeom>
          <a:solidFill>
            <a:srgbClr val="2563EB">
              <a:alpha val="20000"/>
            </a:srgbClr>
          </a:solidFill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314700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28675" y="3186113"/>
            <a:ext cx="2184062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Working Contact Form</a:t>
            </a:r>
            <a:endParaRPr lang="en-US" sz="940" dirty="0"/>
          </a:p>
        </p:txBody>
      </p:sp>
      <p:sp>
        <p:nvSpPr>
          <p:cNvPr id="20" name="Text 13"/>
          <p:cNvSpPr/>
          <p:nvPr/>
        </p:nvSpPr>
        <p:spPr>
          <a:xfrm>
            <a:off x="828675" y="3386138"/>
            <a:ext cx="2184062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 validation and backend integration</a:t>
            </a:r>
            <a:endParaRPr lang="en-US" sz="835" dirty="0"/>
          </a:p>
        </p:txBody>
      </p:sp>
      <p:sp>
        <p:nvSpPr>
          <p:cNvPr id="21" name="Shape 14"/>
          <p:cNvSpPr/>
          <p:nvPr/>
        </p:nvSpPr>
        <p:spPr>
          <a:xfrm>
            <a:off x="428625" y="3786188"/>
            <a:ext cx="1843088" cy="714375"/>
          </a:xfrm>
          <a:prstGeom prst="rect">
            <a:avLst/>
          </a:prstGeom>
          <a:solidFill>
            <a:srgbClr val="2563EB">
              <a:alpha val="10000"/>
            </a:srgbClr>
          </a:solidFill>
        </p:spPr>
      </p:sp>
      <p:sp>
        <p:nvSpPr>
          <p:cNvPr id="22" name="Text 15"/>
          <p:cNvSpPr/>
          <p:nvPr/>
        </p:nvSpPr>
        <p:spPr>
          <a:xfrm>
            <a:off x="542925" y="3900488"/>
            <a:ext cx="16144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Page Load Speed</a:t>
            </a:r>
            <a:endParaRPr lang="en-US" sz="835" dirty="0"/>
          </a:p>
        </p:txBody>
      </p:sp>
      <p:sp>
        <p:nvSpPr>
          <p:cNvPr id="23" name="Text 16"/>
          <p:cNvSpPr/>
          <p:nvPr/>
        </p:nvSpPr>
        <p:spPr>
          <a:xfrm>
            <a:off x="542925" y="4129088"/>
            <a:ext cx="1614488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0.8s</a:t>
            </a:r>
            <a:endParaRPr lang="en-US" sz="1350" dirty="0"/>
          </a:p>
        </p:txBody>
      </p:sp>
      <p:sp>
        <p:nvSpPr>
          <p:cNvPr id="24" name="Shape 17"/>
          <p:cNvSpPr/>
          <p:nvPr/>
        </p:nvSpPr>
        <p:spPr>
          <a:xfrm>
            <a:off x="2386013" y="3786188"/>
            <a:ext cx="1843088" cy="714375"/>
          </a:xfrm>
          <a:prstGeom prst="rect">
            <a:avLst/>
          </a:prstGeom>
          <a:solidFill>
            <a:srgbClr val="2563EB">
              <a:alpha val="10000"/>
            </a:srgbClr>
          </a:solidFill>
        </p:spPr>
      </p:sp>
      <p:sp>
        <p:nvSpPr>
          <p:cNvPr id="25" name="Text 18"/>
          <p:cNvSpPr/>
          <p:nvPr/>
        </p:nvSpPr>
        <p:spPr>
          <a:xfrm>
            <a:off x="2500313" y="3900488"/>
            <a:ext cx="1614488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64748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Lighthouse Score</a:t>
            </a:r>
            <a:endParaRPr lang="en-US" sz="835" dirty="0"/>
          </a:p>
        </p:txBody>
      </p:sp>
      <p:sp>
        <p:nvSpPr>
          <p:cNvPr id="26" name="Text 19"/>
          <p:cNvSpPr/>
          <p:nvPr/>
        </p:nvSpPr>
        <p:spPr>
          <a:xfrm>
            <a:off x="2500313" y="4129088"/>
            <a:ext cx="1614488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95+</a:t>
            </a:r>
            <a:endParaRPr lang="en-US" sz="1350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1588"/>
            <a:ext cx="4143375" cy="28575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4572000" y="4300538"/>
            <a:ext cx="4143375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5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Experience the live application</a:t>
            </a:r>
            <a:endParaRPr lang="en-US" sz="835" dirty="0"/>
          </a:p>
        </p:txBody>
      </p:sp>
      <p:sp>
        <p:nvSpPr>
          <p:cNvPr id="29" name="Shape 21"/>
          <p:cNvSpPr/>
          <p:nvPr/>
        </p:nvSpPr>
        <p:spPr>
          <a:xfrm>
            <a:off x="5944158" y="4586288"/>
            <a:ext cx="1399031" cy="342900"/>
          </a:xfrm>
          <a:prstGeom prst="rect">
            <a:avLst/>
          </a:prstGeom>
          <a:solidFill>
            <a:srgbClr val="2563EB"/>
          </a:solidFill>
        </p:spPr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8" y="4700588"/>
            <a:ext cx="114300" cy="11430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6287058" y="4679156"/>
            <a:ext cx="884681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5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Visit Live Demo </a:t>
            </a:r>
            <a:endParaRPr lang="en-US" sz="835" dirty="0"/>
          </a:p>
        </p:txBody>
      </p:sp>
      <p:sp>
        <p:nvSpPr>
          <p:cNvPr id="32" name="Text 23"/>
          <p:cNvSpPr/>
          <p:nvPr/>
        </p:nvSpPr>
        <p:spPr>
          <a:xfrm>
            <a:off x="4572000" y="5043488"/>
            <a:ext cx="4143375" cy="1428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0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Demo credentials: demo@example.com / demo123 </a:t>
            </a:r>
            <a:endParaRPr lang="en-US" sz="730" dirty="0"/>
          </a:p>
        </p:txBody>
      </p:sp>
      <p:sp>
        <p:nvSpPr>
          <p:cNvPr id="33" name="Shape 24"/>
          <p:cNvSpPr/>
          <p:nvPr/>
        </p:nvSpPr>
        <p:spPr>
          <a:xfrm>
            <a:off x="285750" y="5043488"/>
            <a:ext cx="285750" cy="285750"/>
          </a:xfrm>
          <a:prstGeom prst="ellipse">
            <a:avLst/>
          </a:prstGeom>
          <a:solidFill>
            <a:srgbClr val="2563EB"/>
          </a:solidFill>
        </p:spPr>
      </p:sp>
      <p:sp>
        <p:nvSpPr>
          <p:cNvPr id="34" name="Text 25"/>
          <p:cNvSpPr/>
          <p:nvPr/>
        </p:nvSpPr>
        <p:spPr>
          <a:xfrm>
            <a:off x="285750" y="5043488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8FAF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</a:t>
            </a:r>
            <a:endParaRPr lang="en-US" sz="1350" dirty="0"/>
          </a:p>
        </p:txBody>
      </p:sp>
      <p:sp>
        <p:nvSpPr>
          <p:cNvPr id="35" name="Text 26"/>
          <p:cNvSpPr/>
          <p:nvPr/>
        </p:nvSpPr>
        <p:spPr>
          <a:xfrm>
            <a:off x="673243" y="5057775"/>
            <a:ext cx="749257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Portfolio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6099</Words>
  <Application>WPS Presentation</Application>
  <PresentationFormat>On-screen Show (16:9)</PresentationFormat>
  <Paragraphs>362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Noto Sans</vt:lpstr>
      <vt:lpstr>Segoe Print</vt:lpstr>
      <vt:lpstr>Noto Sans</vt:lpstr>
      <vt:lpstr>Noto Sans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user</cp:lastModifiedBy>
  <cp:revision>2</cp:revision>
  <dcterms:created xsi:type="dcterms:W3CDTF">2025-08-08T12:35:00Z</dcterms:created>
  <dcterms:modified xsi:type="dcterms:W3CDTF">2025-08-08T12:50:45Z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61955AF75C8C428DA2A267238F8DBF8A_12</vt:lpwstr>
  </property>
  <property fmtid="{D5CDD505-2E9C-101B-9397-08002B2CF9AE}" pid="3" name="KSOProductBuildVer">
    <vt:lpwstr>1033-12.2.0.21931</vt:lpwstr>
  </property>
</Properties>
</file>